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34"/>
  </p:notesMasterIdLst>
  <p:handoutMasterIdLst>
    <p:handoutMasterId r:id="rId35"/>
  </p:handoutMasterIdLst>
  <p:sldIdLst>
    <p:sldId id="394" r:id="rId3"/>
    <p:sldId id="432" r:id="rId4"/>
    <p:sldId id="395" r:id="rId5"/>
    <p:sldId id="430" r:id="rId6"/>
    <p:sldId id="431" r:id="rId7"/>
    <p:sldId id="396" r:id="rId8"/>
    <p:sldId id="397" r:id="rId9"/>
    <p:sldId id="398" r:id="rId10"/>
    <p:sldId id="399" r:id="rId11"/>
    <p:sldId id="400" r:id="rId12"/>
    <p:sldId id="433" r:id="rId13"/>
    <p:sldId id="401" r:id="rId14"/>
    <p:sldId id="402" r:id="rId15"/>
    <p:sldId id="403" r:id="rId16"/>
    <p:sldId id="404" r:id="rId17"/>
    <p:sldId id="405" r:id="rId18"/>
    <p:sldId id="406" r:id="rId19"/>
    <p:sldId id="411" r:id="rId20"/>
    <p:sldId id="408" r:id="rId21"/>
    <p:sldId id="414" r:id="rId22"/>
    <p:sldId id="412" r:id="rId23"/>
    <p:sldId id="415" r:id="rId24"/>
    <p:sldId id="416" r:id="rId25"/>
    <p:sldId id="417" r:id="rId26"/>
    <p:sldId id="418" r:id="rId27"/>
    <p:sldId id="419" r:id="rId28"/>
    <p:sldId id="420" r:id="rId29"/>
    <p:sldId id="421" r:id="rId30"/>
    <p:sldId id="422" r:id="rId31"/>
    <p:sldId id="352" r:id="rId32"/>
    <p:sldId id="393" r:id="rId33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F0AB"/>
    <a:srgbClr val="F9E6AB"/>
    <a:srgbClr val="F9FAAB"/>
    <a:srgbClr val="767691"/>
    <a:srgbClr val="7676AA"/>
    <a:srgbClr val="603A14"/>
    <a:srgbClr val="E85C0E"/>
    <a:srgbClr val="BAB398"/>
    <a:srgbClr val="ADA485"/>
    <a:srgbClr val="C6C0AA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294" autoAdjust="0"/>
    <p:restoredTop sz="94660" autoAdjust="0"/>
  </p:normalViewPr>
  <p:slideViewPr>
    <p:cSldViewPr>
      <p:cViewPr varScale="1">
        <p:scale>
          <a:sx n="89" d="100"/>
          <a:sy n="89" d="100"/>
        </p:scale>
        <p:origin x="221" y="77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1/12/2015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1/12/2015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0314275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7554096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28007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665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0301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7907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4122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7620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1/12/2015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 userDrawn="1"/>
        </p:nvSpPr>
        <p:spPr>
          <a:xfrm rot="20967018">
            <a:off x="52437" y="3176455"/>
            <a:ext cx="7313295" cy="1261884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0000" b="1" kern="1200" noProof="0" dirty="0" smtClean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Questions?</a:t>
            </a:r>
            <a:endParaRPr lang="en-US" sz="100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603A14"/>
                </a:solidFill>
              </a:rPr>
              <a:t>?</a:t>
            </a:r>
            <a:endParaRPr lang="en-US" sz="2400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8799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1/12/2015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72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7.png"/><Relationship Id="rId4" Type="http://schemas.openxmlformats.org/officeDocument/2006/relationships/hyperlink" Target="http://creativecommons.org/licenses/by-nc-sa/4.0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hyperlink" Target="http://www.nakov.com/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plumbr.eu/blog/how-many-java-developers-in-the-world" TargetMode="External"/><Relationship Id="rId2" Type="http://schemas.openxmlformats.org/officeDocument/2006/relationships/hyperlink" Target="http://openjdk.java.net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2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hyperlink" Target="http://judge.softuni.bg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hyperlink" Target="http://www.softwaregroup-bg.com/" TargetMode="External"/><Relationship Id="rId3" Type="http://schemas.openxmlformats.org/officeDocument/2006/relationships/hyperlink" Target="http://www.vivacom.bg/" TargetMode="External"/><Relationship Id="rId7" Type="http://schemas.openxmlformats.org/officeDocument/2006/relationships/hyperlink" Target="http://www.sbtech.com/" TargetMode="External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hyperlink" Target="http://smartit.bg/" TargetMode="External"/><Relationship Id="rId5" Type="http://schemas.openxmlformats.org/officeDocument/2006/relationships/hyperlink" Target="http://xs-software.com/" TargetMode="External"/><Relationship Id="rId15" Type="http://schemas.openxmlformats.org/officeDocument/2006/relationships/hyperlink" Target="http://www.superhosting.bg/" TargetMode="External"/><Relationship Id="rId10" Type="http://schemas.openxmlformats.org/officeDocument/2006/relationships/image" Target="../media/image13.png"/><Relationship Id="rId4" Type="http://schemas.openxmlformats.org/officeDocument/2006/relationships/image" Target="../media/image10.jpeg"/><Relationship Id="rId9" Type="http://schemas.openxmlformats.org/officeDocument/2006/relationships/hyperlink" Target="http://komfo.com/" TargetMode="External"/><Relationship Id="rId14" Type="http://schemas.openxmlformats.org/officeDocument/2006/relationships/image" Target="../media/image1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hyperlink" Target="http://softuni.bg/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jpeg"/><Relationship Id="rId7" Type="http://schemas.openxmlformats.org/officeDocument/2006/relationships/image" Target="../media/image54.pn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3.png"/><Relationship Id="rId11" Type="http://schemas.openxmlformats.org/officeDocument/2006/relationships/image" Target="../media/image57.jpeg"/><Relationship Id="rId5" Type="http://schemas.openxmlformats.org/officeDocument/2006/relationships/image" Target="../media/image52.png"/><Relationship Id="rId10" Type="http://schemas.openxmlformats.org/officeDocument/2006/relationships/hyperlink" Target="http://www.introprogramming.info/intro-java-book/" TargetMode="External"/><Relationship Id="rId4" Type="http://schemas.openxmlformats.org/officeDocument/2006/relationships/image" Target="../media/image51.png"/><Relationship Id="rId9" Type="http://schemas.openxmlformats.org/officeDocument/2006/relationships/image" Target="../media/image5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trainings/1080/Java-Basics-Jan-2015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softuni.bg/forum" TargetMode="External"/><Relationship Id="rId4" Type="http://schemas.openxmlformats.org/officeDocument/2006/relationships/image" Target="../media/image58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ntroprogramming.info/" TargetMode="External"/><Relationship Id="rId2" Type="http://schemas.openxmlformats.org/officeDocument/2006/relationships/hyperlink" Target="http://docs.oracle.com/javase/tutorial/java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jpeg"/><Relationship Id="rId4" Type="http://schemas.openxmlformats.org/officeDocument/2006/relationships/hyperlink" Target="http://www.introprogramming.info/intro-java-book/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bg/" TargetMode="External"/><Relationship Id="rId2" Type="http://schemas.openxmlformats.org/officeDocument/2006/relationships/hyperlink" Target="http://www.softuni.bg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xubuntu.org/" TargetMode="External"/><Relationship Id="rId7" Type="http://schemas.openxmlformats.org/officeDocument/2006/relationships/hyperlink" Target="https://netbeans.org/downloads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jetbrains.com/idea/download/" TargetMode="External"/><Relationship Id="rId5" Type="http://schemas.openxmlformats.org/officeDocument/2006/relationships/hyperlink" Target="http://www.eclipse.org/downloads/" TargetMode="External"/><Relationship Id="rId4" Type="http://schemas.openxmlformats.org/officeDocument/2006/relationships/hyperlink" Target="https://jdk8.java.net/download.html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btech.com/" TargetMode="External"/><Relationship Id="rId13" Type="http://schemas.openxmlformats.org/officeDocument/2006/relationships/image" Target="../media/image14.png"/><Relationship Id="rId3" Type="http://schemas.openxmlformats.org/officeDocument/2006/relationships/hyperlink" Target="https://softuni.bg/courses/java-basics/" TargetMode="External"/><Relationship Id="rId7" Type="http://schemas.openxmlformats.org/officeDocument/2006/relationships/image" Target="../media/image11.png"/><Relationship Id="rId12" Type="http://schemas.openxmlformats.org/officeDocument/2006/relationships/hyperlink" Target="http://smartit.bg/" TargetMode="External"/><Relationship Id="rId17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6" Type="http://schemas.openxmlformats.org/officeDocument/2006/relationships/hyperlink" Target="http://www.superhosting.bg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xs-software.com/" TargetMode="External"/><Relationship Id="rId11" Type="http://schemas.openxmlformats.org/officeDocument/2006/relationships/image" Target="../media/image13.png"/><Relationship Id="rId5" Type="http://schemas.openxmlformats.org/officeDocument/2006/relationships/image" Target="../media/image10.jpeg"/><Relationship Id="rId15" Type="http://schemas.openxmlformats.org/officeDocument/2006/relationships/image" Target="../media/image15.png"/><Relationship Id="rId10" Type="http://schemas.openxmlformats.org/officeDocument/2006/relationships/hyperlink" Target="http://komfo.com/" TargetMode="External"/><Relationship Id="rId4" Type="http://schemas.openxmlformats.org/officeDocument/2006/relationships/hyperlink" Target="http://www.vivacom.bg/" TargetMode="External"/><Relationship Id="rId9" Type="http://schemas.openxmlformats.org/officeDocument/2006/relationships/image" Target="../media/image12.png"/><Relationship Id="rId14" Type="http://schemas.openxmlformats.org/officeDocument/2006/relationships/hyperlink" Target="http://www.softwaregroup-bg.com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jpe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hyperlink" Target="http://creativecommons.org/licenses/by-nc-sa/3.0/deed.en_US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elerikacademy.com/Courses/Courses/Details/81" TargetMode="External"/><Relationship Id="rId5" Type="http://schemas.openxmlformats.org/officeDocument/2006/relationships/hyperlink" Target="http://creativecommons.org/licenses/by-sa/4.0/" TargetMode="External"/><Relationship Id="rId4" Type="http://schemas.openxmlformats.org/officeDocument/2006/relationships/hyperlink" Target="http://www.introprogramming.info/english-intro-csharp-book/" TargetMode="Externa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69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6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67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softuni.bg/courses/programming-basic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183970" y="762000"/>
            <a:ext cx="7382341" cy="1171552"/>
          </a:xfrm>
        </p:spPr>
        <p:txBody>
          <a:bodyPr/>
          <a:lstStyle/>
          <a:p>
            <a:r>
              <a:rPr lang="en-US" dirty="0" smtClean="0"/>
              <a:t>Java Basics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4183970" y="1965299"/>
            <a:ext cx="7382341" cy="854101"/>
          </a:xfrm>
        </p:spPr>
        <p:txBody>
          <a:bodyPr>
            <a:normAutofit/>
          </a:bodyPr>
          <a:lstStyle/>
          <a:p>
            <a:r>
              <a:rPr lang="en-US" dirty="0" smtClean="0"/>
              <a:t>Course Introduction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343400"/>
            <a:ext cx="3187613" cy="525135"/>
          </a:xfrm>
        </p:spPr>
        <p:txBody>
          <a:bodyPr/>
          <a:lstStyle/>
          <a:p>
            <a:r>
              <a:rPr lang="en-US" dirty="0" smtClean="0"/>
              <a:t>SoftUni Team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4813299"/>
            <a:ext cx="3187614" cy="444343"/>
          </a:xfrm>
        </p:spPr>
        <p:txBody>
          <a:bodyPr/>
          <a:lstStyle/>
          <a:p>
            <a:r>
              <a:rPr lang="en-US" dirty="0"/>
              <a:t>Technical </a:t>
            </a:r>
            <a:r>
              <a:rPr lang="en-US" dirty="0" smtClean="0"/>
              <a:t>Trainers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257800"/>
            <a:ext cx="3187613" cy="363552"/>
          </a:xfrm>
        </p:spPr>
        <p:txBody>
          <a:bodyPr/>
          <a:lstStyle/>
          <a:p>
            <a:r>
              <a:rPr lang="en-US" dirty="0"/>
              <a:t>Software </a:t>
            </a:r>
            <a:r>
              <a:rPr lang="en-US" dirty="0" smtClean="0"/>
              <a:t>University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598962"/>
            <a:ext cx="3187613" cy="331235"/>
          </a:xfrm>
        </p:spPr>
        <p:txBody>
          <a:bodyPr/>
          <a:lstStyle/>
          <a:p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softuni.bg</a:t>
            </a:r>
            <a:endParaRPr lang="en-US" dirty="0"/>
          </a:p>
        </p:txBody>
      </p:sp>
      <p:pic>
        <p:nvPicPr>
          <p:cNvPr id="1028" name="Picture 4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29726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887144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4104" name="Picture 8" descr="https://raw.githubusercontent.com/guari/eclipse-ui-theme/master/com.github.eclipseuitheme.themes.plugin/screenshot/screenshot-windows_v0.8.2.pn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884612" y="3733800"/>
            <a:ext cx="7671014" cy="2561949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 descr="http://th08.deviantart.net/fs71/200H/f/2013/053/9/a/java___application_icon_by_ravenbasix-d5vsr3d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34833">
            <a:off x="3896236" y="755794"/>
            <a:ext cx="2370905" cy="2370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b="1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Svetlin Nakov</a:t>
            </a:r>
            <a:r>
              <a:rPr lang="en-US" dirty="0" smtClean="0"/>
              <a:t>, PhD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Training &amp; Inspiration Manager</a:t>
            </a:r>
            <a:br>
              <a:rPr lang="en-US" dirty="0" smtClean="0"/>
            </a:br>
            <a:r>
              <a:rPr lang="en-US" dirty="0" smtClean="0"/>
              <a:t>@ Software University</a:t>
            </a:r>
            <a:endParaRPr lang="en-US" dirty="0"/>
          </a:p>
          <a:p>
            <a:pPr lvl="1" eaLnBrk="1" hangingPunct="1">
              <a:lnSpc>
                <a:spcPct val="100000"/>
              </a:lnSpc>
            </a:pPr>
            <a:r>
              <a:rPr lang="en-US" dirty="0" smtClean="0">
                <a:latin typeface="Consolas" pitchFamily="49" charset="0"/>
                <a:cs typeface="Consolas" pitchFamily="49" charset="0"/>
              </a:rPr>
              <a:t>20+</a:t>
            </a:r>
            <a:r>
              <a:rPr lang="en-US" dirty="0" smtClean="0"/>
              <a:t> years software development experience</a:t>
            </a:r>
          </a:p>
          <a:p>
            <a:pPr lvl="1" eaLnBrk="1" hangingPunct="1">
              <a:lnSpc>
                <a:spcPct val="100000"/>
              </a:lnSpc>
            </a:pPr>
            <a:r>
              <a:rPr lang="en-US" dirty="0" smtClean="0"/>
              <a:t>10+ years experience as trainer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Author of </a:t>
            </a:r>
            <a:r>
              <a:rPr lang="en-US" dirty="0" smtClean="0"/>
              <a:t>7 programming books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Speaker at </a:t>
            </a:r>
            <a:r>
              <a:rPr lang="en-US" dirty="0"/>
              <a:t>hundreds of </a:t>
            </a:r>
            <a:r>
              <a:rPr lang="en-US" dirty="0" smtClean="0"/>
              <a:t>events</a:t>
            </a:r>
          </a:p>
          <a:p>
            <a:pPr lvl="1">
              <a:lnSpc>
                <a:spcPct val="100000"/>
              </a:lnSpc>
            </a:pPr>
            <a:r>
              <a:rPr lang="da-DK" dirty="0" smtClean="0"/>
              <a:t>Web </a:t>
            </a:r>
            <a:r>
              <a:rPr lang="da-DK" dirty="0"/>
              <a:t>site &amp; blog: </a:t>
            </a:r>
            <a:r>
              <a:rPr lang="da-DK" dirty="0" smtClean="0">
                <a:hlinkClick r:id="rId2"/>
              </a:rPr>
              <a:t>www.nakov.com</a:t>
            </a:r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Trainers Team</a:t>
            </a:r>
            <a:endParaRPr lang="en-US" dirty="0"/>
          </a:p>
        </p:txBody>
      </p:sp>
      <p:pic>
        <p:nvPicPr>
          <p:cNvPr id="6" name="Picture 6" descr="Svetlin-Nakov-face-small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974412" y="1371600"/>
            <a:ext cx="2387771" cy="2915791"/>
          </a:xfrm>
          <a:prstGeom prst="rect">
            <a:avLst/>
          </a:prstGeom>
          <a:ln>
            <a:solidFill>
              <a:schemeClr val="accent5">
                <a:lumMod val="20000"/>
                <a:lumOff val="80000"/>
                <a:alpha val="30000"/>
              </a:scheme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949639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151121"/>
            <a:ext cx="7199399" cy="5570355"/>
          </a:xfrm>
        </p:spPr>
        <p:txBody>
          <a:bodyPr>
            <a:normAutofit/>
          </a:bodyPr>
          <a:lstStyle/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400" b="1" noProof="1" smtClean="0"/>
              <a:t>Bogomil Dimitrov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dirty="0" smtClean="0"/>
              <a:t>Junior trainer @ </a:t>
            </a:r>
            <a:r>
              <a:rPr lang="en-US" sz="3200" dirty="0"/>
              <a:t>SoftUni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Top performing student from the Software University (2014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Trainers Team (3)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6198" y="1381538"/>
            <a:ext cx="2375122" cy="2657061"/>
          </a:xfrm>
          <a:prstGeom prst="rect">
            <a:avLst/>
          </a:prstGeom>
          <a:ln>
            <a:solidFill>
              <a:schemeClr val="accent5">
                <a:lumMod val="20000"/>
                <a:lumOff val="80000"/>
                <a:alpha val="30000"/>
              </a:scheme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2859840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6"/>
          </a:xfrm>
        </p:spPr>
        <p:txBody>
          <a:bodyPr/>
          <a:lstStyle/>
          <a:p>
            <a:r>
              <a:rPr lang="en-US" dirty="0" smtClean="0">
                <a:latin typeface="Consolas" pitchFamily="49" charset="0"/>
                <a:cs typeface="Consolas" pitchFamily="49" charset="0"/>
              </a:rPr>
              <a:t>15+</a:t>
            </a:r>
            <a:r>
              <a:rPr lang="en-US" dirty="0" smtClean="0"/>
              <a:t> volunteer teaching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assistants</a:t>
            </a:r>
          </a:p>
          <a:p>
            <a:pPr lvl="1"/>
            <a:r>
              <a:rPr lang="en-US" dirty="0" smtClean="0"/>
              <a:t>Scholarship students from SoftUni</a:t>
            </a:r>
          </a:p>
          <a:p>
            <a:pPr lvl="1"/>
            <a:r>
              <a:rPr lang="en-US" dirty="0" smtClean="0"/>
              <a:t>Top students from SoftUni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Volunteer Teaching Assistants</a:t>
            </a:r>
            <a:endParaRPr lang="en-US" dirty="0"/>
          </a:p>
        </p:txBody>
      </p:sp>
      <p:pic>
        <p:nvPicPr>
          <p:cNvPr id="7170" name="Picture 2" descr="https://lh5.googleusercontent.com/-g5RYOaB-LRc/U0xP1_eR7hI/AAAAAAAAEh4/Abf_bnqMj74/w1044-h587-no/DSC0496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412" y="3505200"/>
            <a:ext cx="4953000" cy="2784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https://lh6.googleusercontent.com/-vYLmM4OE3NE/UxygX_IVJbI/AAAAAAAADaQ/o4M0w-1ONOU/w1036-h587-no/DSC_009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9212" y="3505201"/>
            <a:ext cx="4915045" cy="2784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7212" y="1269599"/>
            <a:ext cx="3116045" cy="1778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990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9684" y="4800600"/>
            <a:ext cx="10111528" cy="854376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 smtClean="0"/>
              <a:t>Java Basics Course: More Details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446212" y="5636344"/>
            <a:ext cx="8938472" cy="688256"/>
          </a:xfrm>
        </p:spPr>
        <p:txBody>
          <a:bodyPr/>
          <a:lstStyle/>
          <a:p>
            <a:r>
              <a:rPr lang="en-US" dirty="0" smtClean="0"/>
              <a:t>Duration, Languages, Technologies</a:t>
            </a:r>
            <a:endParaRPr lang="en-US" dirty="0"/>
          </a:p>
        </p:txBody>
      </p:sp>
      <p:pic>
        <p:nvPicPr>
          <p:cNvPr id="4" name="Picture 2" descr="https://lh6.googleusercontent.com/-lgPcVMlgjqo/U0xPQMfvcXI/AAAAAAAAEcM/tQFy1O2QBP8/w1044-h587-no/DSC0492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3284" y="1172185"/>
            <a:ext cx="5844328" cy="3286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2175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47718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10000"/>
              </a:lnSpc>
            </a:pPr>
            <a:r>
              <a:rPr lang="en-US" dirty="0"/>
              <a:t>Lectures: ~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30-40</a:t>
            </a:r>
            <a:r>
              <a:rPr lang="en-US" dirty="0" smtClean="0"/>
              <a:t> </a:t>
            </a:r>
            <a:r>
              <a:rPr lang="en-US" dirty="0"/>
              <a:t>hours </a:t>
            </a:r>
            <a:r>
              <a:rPr lang="en-US" dirty="0" smtClean="0"/>
              <a:t>(onsite + YouTube videos)</a:t>
            </a:r>
            <a:endParaRPr lang="en-US" dirty="0"/>
          </a:p>
          <a:p>
            <a:pPr>
              <a:lnSpc>
                <a:spcPct val="110000"/>
              </a:lnSpc>
            </a:pPr>
            <a:r>
              <a:rPr lang="en-US" dirty="0"/>
              <a:t>Practical </a:t>
            </a:r>
            <a:r>
              <a:rPr lang="en-US" dirty="0" smtClean="0"/>
              <a:t>exercises (in class): </a:t>
            </a:r>
            <a:r>
              <a:rPr lang="en-US" dirty="0"/>
              <a:t>~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20-30</a:t>
            </a:r>
            <a:r>
              <a:rPr lang="en-US" dirty="0" smtClean="0"/>
              <a:t> </a:t>
            </a:r>
            <a:r>
              <a:rPr lang="en-US" dirty="0"/>
              <a:t>hours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Homework</a:t>
            </a:r>
            <a:r>
              <a:rPr lang="en-US" dirty="0"/>
              <a:t>: ~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30</a:t>
            </a:r>
            <a:r>
              <a:rPr lang="en-US" dirty="0" smtClean="0"/>
              <a:t>-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50</a:t>
            </a:r>
            <a:r>
              <a:rPr lang="en-US" dirty="0" smtClean="0"/>
              <a:t> hours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Team project: ~10-20 hours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Exam preparation: ~ 20 hours</a:t>
            </a:r>
            <a:endParaRPr lang="en-US" dirty="0"/>
          </a:p>
          <a:p>
            <a:pPr>
              <a:lnSpc>
                <a:spcPct val="110000"/>
              </a:lnSpc>
            </a:pPr>
            <a:r>
              <a:rPr lang="en-US" dirty="0" smtClean="0"/>
              <a:t>Exam</a:t>
            </a:r>
            <a:r>
              <a:rPr lang="en-US" dirty="0"/>
              <a:t>: </a:t>
            </a:r>
            <a:r>
              <a:rPr lang="en-US" dirty="0" smtClean="0"/>
              <a:t>5 </a:t>
            </a:r>
            <a:r>
              <a:rPr lang="en-US" dirty="0"/>
              <a:t>hours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Schedule: 12-28 January 2015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Exam date: 8 February 2015</a:t>
            </a:r>
            <a:endParaRPr lang="en-US" dirty="0"/>
          </a:p>
        </p:txBody>
      </p:sp>
      <p:sp>
        <p:nvSpPr>
          <p:cNvPr id="477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Duration – Java Basics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471814" y="1777200"/>
            <a:ext cx="1727998" cy="17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https://lh4.googleusercontent.com/-sTkZ_RckgBY/U0EYWUBP-tI/AAAAAAAAERk/Rpo-ITMX9Q4/w1044-h581-no/DSC0481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6412" y="3714060"/>
            <a:ext cx="4710000" cy="2621178"/>
          </a:xfrm>
          <a:prstGeom prst="rect">
            <a:avLst/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6959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48333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Java platform </a:t>
            </a:r>
            <a:r>
              <a:rPr lang="en-US" dirty="0" smtClean="0"/>
              <a:t>is very popular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Free </a:t>
            </a:r>
            <a:r>
              <a:rPr lang="en-US" dirty="0"/>
              <a:t>and </a:t>
            </a:r>
            <a:r>
              <a:rPr lang="en-US" dirty="0" smtClean="0"/>
              <a:t>open-source software (see </a:t>
            </a:r>
            <a:r>
              <a:rPr lang="en-US" dirty="0" smtClean="0">
                <a:hlinkClick r:id="rId2"/>
              </a:rPr>
              <a:t>OpenJDK</a:t>
            </a:r>
            <a:r>
              <a:rPr lang="en-US" dirty="0" smtClean="0"/>
              <a:t>)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Runs everywhere, on millions of devices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Supported by big players: Oracle, IBM, Google, SAP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Runs many languages: Java, Python, Ruby, Groovy, Closure, …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Java language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Modern object-oriented language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/>
              <a:t>7-10 millions Java developers in 2012 (</a:t>
            </a:r>
            <a:r>
              <a:rPr lang="en-US" dirty="0">
                <a:hlinkClick r:id="rId3"/>
              </a:rPr>
              <a:t>source</a:t>
            </a:r>
            <a:r>
              <a:rPr lang="en-US" dirty="0" smtClean="0"/>
              <a:t>)</a:t>
            </a:r>
          </a:p>
        </p:txBody>
      </p:sp>
      <p:sp>
        <p:nvSpPr>
          <p:cNvPr id="4833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</a:t>
            </a:r>
            <a:r>
              <a:rPr lang="en-US" dirty="0" smtClean="0"/>
              <a:t>Java?</a:t>
            </a:r>
            <a:endParaRPr lang="en-US" dirty="0"/>
          </a:p>
        </p:txBody>
      </p:sp>
      <p:pic>
        <p:nvPicPr>
          <p:cNvPr id="11266" name="Picture 2" descr="https://www.eclipse.org/xtend/images/java8_log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5812" y="1371600"/>
            <a:ext cx="1800000" cy="1921501"/>
          </a:xfrm>
          <a:prstGeom prst="roundRect">
            <a:avLst>
              <a:gd name="adj" fmla="val 4912"/>
            </a:avLst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4062407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4864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Why the slides are in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English</a:t>
            </a:r>
            <a:r>
              <a:rPr lang="en-US" dirty="0"/>
              <a:t>?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English</a:t>
            </a:r>
            <a:r>
              <a:rPr lang="en-US" dirty="0"/>
              <a:t> is the native </a:t>
            </a:r>
            <a:r>
              <a:rPr lang="en-US" dirty="0" smtClean="0"/>
              <a:t>language</a:t>
            </a:r>
            <a:br>
              <a:rPr lang="en-US" dirty="0" smtClean="0"/>
            </a:br>
            <a:r>
              <a:rPr lang="en-US" dirty="0" smtClean="0"/>
              <a:t>of the software </a:t>
            </a:r>
            <a:r>
              <a:rPr lang="en-US" dirty="0"/>
              <a:t>engineers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Specific </a:t>
            </a:r>
            <a:r>
              <a:rPr lang="en-US" dirty="0"/>
              <a:t>terminology </a:t>
            </a:r>
            <a:r>
              <a:rPr lang="en-US" dirty="0" smtClean="0"/>
              <a:t>should be in English</a:t>
            </a:r>
          </a:p>
          <a:p>
            <a:pPr lvl="2">
              <a:lnSpc>
                <a:spcPct val="110000"/>
              </a:lnSpc>
            </a:pPr>
            <a:r>
              <a:rPr lang="en-US" dirty="0" smtClean="0"/>
              <a:t>Translations are inaccurate and funny</a:t>
            </a:r>
          </a:p>
          <a:p>
            <a:pPr>
              <a:lnSpc>
                <a:spcPct val="11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Just learn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English!</a:t>
            </a:r>
          </a:p>
          <a:p>
            <a:pPr lvl="1">
              <a:lnSpc>
                <a:spcPct val="11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No excuses</a:t>
            </a:r>
            <a:endParaRPr lang="en-US" dirty="0" smtClean="0"/>
          </a:p>
        </p:txBody>
      </p:sp>
      <p:sp>
        <p:nvSpPr>
          <p:cNvPr id="4864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English?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65812" y="4444945"/>
            <a:ext cx="2710200" cy="187965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85212" y="1447800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0" name="Picture 2" descr="http://www.gotmesh.org/wp-content/uploads/2013/12/learn-english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684" t="-4785" r="-1231" b="-4785"/>
          <a:stretch/>
        </p:blipFill>
        <p:spPr bwMode="auto">
          <a:xfrm>
            <a:off x="4951412" y="4747914"/>
            <a:ext cx="2557975" cy="1500486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973172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32940" y="4648200"/>
            <a:ext cx="7185872" cy="820600"/>
          </a:xfrm>
        </p:spPr>
        <p:txBody>
          <a:bodyPr/>
          <a:lstStyle/>
          <a:p>
            <a:r>
              <a:rPr lang="en-US" dirty="0" smtClean="0"/>
              <a:t>Java Basics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3632940" y="5483944"/>
            <a:ext cx="7185872" cy="688256"/>
          </a:xfrm>
        </p:spPr>
        <p:txBody>
          <a:bodyPr/>
          <a:lstStyle/>
          <a:p>
            <a:r>
              <a:rPr lang="en-US" dirty="0" smtClean="0"/>
              <a:t>Evaluation Criteria</a:t>
            </a:r>
            <a:endParaRPr lang="en-US" dirty="0"/>
          </a:p>
        </p:txBody>
      </p:sp>
      <p:pic>
        <p:nvPicPr>
          <p:cNvPr id="10242" name="Picture 2" descr="https://lh3.googleusercontent.com/-4TAFZdlfo0s/U0xP22Ud60I/AAAAAAAAEhw/mgpOBnNUE5s/w1044-h587-no/DSC0496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012" y="818559"/>
            <a:ext cx="4648200" cy="2613500"/>
          </a:xfrm>
          <a:prstGeom prst="rect">
            <a:avLst/>
          </a:prstGeom>
          <a:ln>
            <a:noFill/>
          </a:ln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https://lh6.googleusercontent.com/-pFmAv6TVjCY/U0xT3CflG5I/AAAAAAAAFD0/8Or91Ichnvo/w1044-h587-no/DSC05239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1612" y="1537300"/>
            <a:ext cx="4654653" cy="2617129"/>
          </a:xfrm>
          <a:prstGeom prst="rect">
            <a:avLst/>
          </a:prstGeom>
          <a:ln>
            <a:noFill/>
          </a:ln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299" b="7510"/>
          <a:stretch/>
        </p:blipFill>
        <p:spPr bwMode="auto">
          <a:xfrm>
            <a:off x="1827212" y="3934902"/>
            <a:ext cx="1981200" cy="2389698"/>
          </a:xfrm>
          <a:prstGeom prst="rect">
            <a:avLst/>
          </a:prstGeom>
          <a:ln>
            <a:noFill/>
          </a:ln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3172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Exam</a:t>
            </a:r>
            <a:r>
              <a:rPr lang="en-US" dirty="0" smtClean="0"/>
              <a:t> –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80%</a:t>
            </a:r>
          </a:p>
          <a:p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Labs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– 10% (added to the exam results)</a:t>
            </a:r>
          </a:p>
          <a:p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Homework </a:t>
            </a:r>
            <a:r>
              <a:rPr lang="en-US" dirty="0"/>
              <a:t>+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evaluation </a:t>
            </a:r>
            <a:r>
              <a:rPr lang="en-US" dirty="0"/>
              <a:t>–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5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% </a:t>
            </a:r>
            <a:r>
              <a:rPr lang="en-US" dirty="0"/>
              <a:t>+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5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%</a:t>
            </a:r>
          </a:p>
          <a:p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Team work – 10%</a:t>
            </a:r>
            <a:endParaRPr lang="bg-BG" dirty="0" smtClean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Bonuses – up to</a:t>
            </a:r>
            <a:r>
              <a:rPr lang="en-US" dirty="0" smtClean="0"/>
              <a:t>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10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%</a:t>
            </a:r>
          </a:p>
          <a:p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Presence in class – 5% (onsite students only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)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Scoring System for the "Java Basics" Course</a:t>
            </a:r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32812" y="4495800"/>
            <a:ext cx="2939100" cy="18288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532812" y="1524000"/>
            <a:ext cx="2939100" cy="208424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2639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Practical programming exam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lvl="1"/>
            <a:r>
              <a:rPr lang="en-US" dirty="0" smtClean="0">
                <a:latin typeface="Consolas" pitchFamily="49" charset="0"/>
                <a:cs typeface="Consolas" pitchFamily="49" charset="0"/>
              </a:rPr>
              <a:t>4</a:t>
            </a:r>
            <a:r>
              <a:rPr lang="en-US" dirty="0" smtClean="0"/>
              <a:t> </a:t>
            </a:r>
            <a:r>
              <a:rPr lang="en-US" dirty="0"/>
              <a:t>practical problems for </a:t>
            </a:r>
            <a:r>
              <a:rPr lang="en-US" dirty="0" smtClean="0"/>
              <a:t>5 hours</a:t>
            </a:r>
          </a:p>
          <a:p>
            <a:pPr lvl="2"/>
            <a:r>
              <a:rPr lang="en-US" dirty="0" smtClean="0"/>
              <a:t>1 easy, 2 with loops, 1 with arrays / sets / strings</a:t>
            </a:r>
          </a:p>
          <a:p>
            <a:pPr lvl="2"/>
            <a:r>
              <a:rPr lang="en-US" dirty="0" smtClean="0"/>
              <a:t>You should code in Java</a:t>
            </a:r>
          </a:p>
          <a:p>
            <a:pPr lvl="1"/>
            <a:r>
              <a:rPr lang="en-US" dirty="0" smtClean="0"/>
              <a:t>Automated judge system with real-time feedback</a:t>
            </a:r>
          </a:p>
          <a:p>
            <a:pPr lvl="2"/>
            <a:r>
              <a:rPr lang="en-US" dirty="0" smtClean="0">
                <a:hlinkClick r:id="rId2"/>
              </a:rPr>
              <a:t>http://judge.softuni.bg</a:t>
            </a:r>
            <a:endParaRPr lang="en-US" dirty="0" smtClean="0"/>
          </a:p>
          <a:p>
            <a:pPr lvl="1"/>
            <a:r>
              <a:rPr lang="en-US" dirty="0" smtClean="0"/>
              <a:t>Solutions </a:t>
            </a:r>
            <a:r>
              <a:rPr lang="en-US" dirty="0"/>
              <a:t>are evaluated for correctness </a:t>
            </a:r>
            <a:r>
              <a:rPr lang="en-US" dirty="0" smtClean="0"/>
              <a:t>only</a:t>
            </a:r>
          </a:p>
          <a:p>
            <a:pPr lvl="2"/>
            <a:r>
              <a:rPr lang="en-US" dirty="0" smtClean="0"/>
              <a:t>Code quality is still not measured</a:t>
            </a:r>
            <a:endParaRPr lang="en-US" dirty="0"/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Java Basics Exam</a:t>
            </a:r>
            <a:endParaRPr lang="en-US" dirty="0"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8196" name="Picture 4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957688" y="4419600"/>
            <a:ext cx="2536723" cy="18288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 descr="https://lh3.googleusercontent.com/-IzrO_gXzfSg/U05SKQx5VhI/AAAAAAAAOPI/BJRD8xuYGmI/w1044-h587-no/DSC05149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985199" y="1371600"/>
            <a:ext cx="2492995" cy="218906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4895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SoftUni Diamond Partners</a:t>
            </a:r>
            <a:endParaRPr lang="bg-BG" dirty="0"/>
          </a:p>
        </p:txBody>
      </p:sp>
      <p:pic>
        <p:nvPicPr>
          <p:cNvPr id="1027" name="Picture 3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033" y="1427074"/>
            <a:ext cx="3473178" cy="1236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1811" y="1427088"/>
            <a:ext cx="2695672" cy="1236975"/>
          </a:xfrm>
          <a:prstGeom prst="rect">
            <a:avLst/>
          </a:prstGeom>
        </p:spPr>
      </p:pic>
      <p:pic>
        <p:nvPicPr>
          <p:cNvPr id="4" name="Picture 3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58904" y="1427074"/>
            <a:ext cx="3738707" cy="1236650"/>
          </a:xfrm>
          <a:prstGeom prst="rect">
            <a:avLst/>
          </a:prstGeom>
        </p:spPr>
      </p:pic>
      <p:pic>
        <p:nvPicPr>
          <p:cNvPr id="5" name="Picture 4">
            <a:hlinkClick r:id="rId9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1811" y="3250872"/>
            <a:ext cx="2895601" cy="1140691"/>
          </a:xfrm>
          <a:prstGeom prst="rect">
            <a:avLst/>
          </a:prstGeom>
        </p:spPr>
      </p:pic>
      <p:pic>
        <p:nvPicPr>
          <p:cNvPr id="6" name="Picture 5">
            <a:hlinkClick r:id="rId11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828589" y="3250871"/>
            <a:ext cx="2970677" cy="1140691"/>
          </a:xfrm>
          <a:prstGeom prst="rect">
            <a:avLst/>
          </a:prstGeom>
        </p:spPr>
      </p:pic>
      <p:pic>
        <p:nvPicPr>
          <p:cNvPr id="7" name="Picture 6">
            <a:hlinkClick r:id="rId13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200444" y="3250875"/>
            <a:ext cx="4501767" cy="1140691"/>
          </a:xfrm>
          <a:prstGeom prst="rect">
            <a:avLst/>
          </a:prstGeom>
        </p:spPr>
      </p:pic>
      <p:pic>
        <p:nvPicPr>
          <p:cNvPr id="9" name="Picture 8">
            <a:hlinkClick r:id="rId15"/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31811" y="4978371"/>
            <a:ext cx="4645555" cy="89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038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Doing your homework is very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important</a:t>
            </a:r>
            <a:r>
              <a:rPr lang="en-US" dirty="0" smtClean="0"/>
              <a:t>!</a:t>
            </a:r>
          </a:p>
          <a:p>
            <a:pPr lvl="1"/>
            <a:r>
              <a:rPr lang="en-US" dirty="0" smtClean="0"/>
              <a:t>Programming can only be learned through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a lot of practice</a:t>
            </a:r>
            <a:r>
              <a:rPr lang="en-US" dirty="0" smtClean="0"/>
              <a:t>!</a:t>
            </a:r>
          </a:p>
          <a:p>
            <a:pPr lvl="1"/>
            <a:r>
              <a:rPr lang="en-US" dirty="0" smtClean="0"/>
              <a:t>You should write code every day!</a:t>
            </a:r>
          </a:p>
          <a:p>
            <a:r>
              <a:rPr lang="en-US" dirty="0" smtClean="0"/>
              <a:t>Each lecture is followed by a few exercises</a:t>
            </a:r>
          </a:p>
          <a:p>
            <a:pPr lvl="1"/>
            <a:r>
              <a:rPr lang="en-US" dirty="0" smtClean="0"/>
              <a:t>Try to solve them in class</a:t>
            </a:r>
          </a:p>
          <a:p>
            <a:pPr lvl="1"/>
            <a:r>
              <a:rPr lang="en-US" dirty="0" smtClean="0"/>
              <a:t>The rest are your homework</a:t>
            </a:r>
          </a:p>
          <a:p>
            <a:r>
              <a:rPr lang="en-US" dirty="0" smtClean="0"/>
              <a:t>Homework assignments are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due in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week </a:t>
            </a:r>
            <a:r>
              <a:rPr lang="en-US" dirty="0" smtClean="0"/>
              <a:t>after each lecture</a:t>
            </a:r>
          </a:p>
          <a:p>
            <a:r>
              <a:rPr lang="en-US" dirty="0" smtClean="0"/>
              <a:t>Submission will be accepted through our web site: </a:t>
            </a:r>
            <a:r>
              <a:rPr lang="en-US" dirty="0" smtClean="0">
                <a:hlinkClick r:id="rId2"/>
              </a:rPr>
              <a:t>softuni.bg</a:t>
            </a:r>
            <a:r>
              <a:rPr lang="en-US" dirty="0" smtClean="0"/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 Assignments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380412" y="2870413"/>
            <a:ext cx="3150186" cy="200638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3896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95000"/>
              </a:lnSpc>
            </a:pPr>
            <a:r>
              <a:rPr lang="en-US" dirty="0" smtClean="0"/>
              <a:t>G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ive feedback </a:t>
            </a:r>
            <a:r>
              <a:rPr lang="en-US" dirty="0" smtClean="0"/>
              <a:t>to a few random homework submissions</a:t>
            </a:r>
          </a:p>
          <a:p>
            <a:pPr lvl="1">
              <a:lnSpc>
                <a:spcPct val="95000"/>
              </a:lnSpc>
            </a:pPr>
            <a:r>
              <a:rPr lang="en-US" dirty="0" smtClean="0"/>
              <a:t>Students submit homework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anonymously</a:t>
            </a:r>
          </a:p>
          <a:p>
            <a:pPr lvl="2">
              <a:lnSpc>
                <a:spcPct val="95000"/>
              </a:lnSpc>
            </a:pPr>
            <a:r>
              <a:rPr lang="en-US" dirty="0" smtClean="0"/>
              <a:t>Please exclude your name from the submissions!</a:t>
            </a:r>
          </a:p>
          <a:p>
            <a:pPr lvl="1">
              <a:lnSpc>
                <a:spcPct val="95000"/>
              </a:lnSpc>
            </a:pPr>
            <a:r>
              <a:rPr lang="en-US" dirty="0" smtClean="0"/>
              <a:t>For each homework</a:t>
            </a:r>
            <a:r>
              <a:rPr lang="en-US" dirty="0"/>
              <a:t> submitted</a:t>
            </a:r>
            <a:endParaRPr lang="en-US" dirty="0" smtClean="0"/>
          </a:p>
          <a:p>
            <a:pPr lvl="2">
              <a:lnSpc>
                <a:spcPct val="95000"/>
              </a:lnSpc>
            </a:pPr>
            <a:r>
              <a:rPr lang="en-US" dirty="0" smtClean="0"/>
              <a:t>Students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evaluate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random homeworks</a:t>
            </a:r>
          </a:p>
          <a:p>
            <a:pPr lvl="2">
              <a:lnSpc>
                <a:spcPct val="95000"/>
              </a:lnSpc>
            </a:pPr>
            <a:r>
              <a:rPr lang="en-US" dirty="0"/>
              <a:t>From the same topic, after the deadline</a:t>
            </a:r>
          </a:p>
          <a:p>
            <a:pPr lvl="2">
              <a:lnSpc>
                <a:spcPct val="95000"/>
              </a:lnSpc>
            </a:pPr>
            <a:r>
              <a:rPr lang="en-US" dirty="0" smtClean="0"/>
              <a:t>Give written feedback, at least 200 characters</a:t>
            </a:r>
          </a:p>
          <a:p>
            <a:pPr lvl="2">
              <a:lnSpc>
                <a:spcPct val="95000"/>
              </a:lnSpc>
            </a:pPr>
            <a:r>
              <a:rPr lang="en-US" dirty="0" smtClean="0"/>
              <a:t>Low-quality feedback </a:t>
            </a:r>
            <a:r>
              <a:rPr lang="en-US" dirty="0" smtClean="0">
                <a:sym typeface="Wingdings" panose="05000000000000000000" pitchFamily="2" charset="2"/>
              </a:rPr>
              <a:t></a:t>
            </a:r>
            <a:r>
              <a:rPr lang="en-US" dirty="0" smtClean="0"/>
              <a:t> report </a:t>
            </a:r>
            <a:r>
              <a:rPr lang="en-US" dirty="0"/>
              <a:t>for </a:t>
            </a:r>
            <a:r>
              <a:rPr lang="en-US" dirty="0" smtClean="0"/>
              <a:t>punishment</a:t>
            </a:r>
          </a:p>
          <a:p>
            <a:pPr lvl="1">
              <a:lnSpc>
                <a:spcPct val="95000"/>
              </a:lnSpc>
            </a:pPr>
            <a:r>
              <a:rPr lang="en-US" dirty="0"/>
              <a:t>Everyone will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get feedback </a:t>
            </a:r>
            <a:r>
              <a:rPr lang="en-US" dirty="0"/>
              <a:t>for their </a:t>
            </a:r>
            <a:r>
              <a:rPr lang="en-US" dirty="0" smtClean="0"/>
              <a:t>homework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 Peer Reviews</a:t>
            </a:r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37612" y="3214547"/>
            <a:ext cx="2728800" cy="181465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0813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55862" y="1900001"/>
            <a:ext cx="7086600" cy="820600"/>
          </a:xfrm>
        </p:spPr>
        <p:txBody>
          <a:bodyPr/>
          <a:lstStyle/>
          <a:p>
            <a:pPr algn="r"/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17662" y="2862680"/>
            <a:ext cx="7924800" cy="719034"/>
          </a:xfrm>
        </p:spPr>
        <p:txBody>
          <a:bodyPr/>
          <a:lstStyle/>
          <a:p>
            <a:pPr algn="r"/>
            <a:r>
              <a:rPr lang="en-US" dirty="0" smtClean="0"/>
              <a:t>What We Need Additionally?</a:t>
            </a:r>
            <a:endParaRPr 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7662" y="3752788"/>
            <a:ext cx="3918458" cy="26000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18438" y="3757290"/>
            <a:ext cx="1724025" cy="259551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4212" y="1219200"/>
            <a:ext cx="1619250" cy="1619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84663" y="457200"/>
            <a:ext cx="1600199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342062" y="438149"/>
            <a:ext cx="9144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789862" y="609599"/>
            <a:ext cx="762000" cy="783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05129" y="3990601"/>
            <a:ext cx="1734266" cy="2124386"/>
          </a:xfrm>
          <a:prstGeom prst="rect">
            <a:avLst/>
          </a:prstGeom>
          <a:noFill/>
          <a:effectLst>
            <a:glow rad="127000">
              <a:schemeClr val="accent4">
                <a:lumMod val="60000"/>
                <a:lumOff val="40000"/>
                <a:alpha val="25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162075">
            <a:off x="2646968" y="867926"/>
            <a:ext cx="1297553" cy="1530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hlinkClick r:id="rId10"/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2191" y="3276600"/>
            <a:ext cx="2060021" cy="2935531"/>
          </a:xfrm>
          <a:prstGeom prst="rect">
            <a:avLst/>
          </a:prstGeom>
          <a:noFill/>
          <a:ln w="3175">
            <a:solidFill>
              <a:schemeClr val="tx1">
                <a:alpha val="7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856497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smtClean="0"/>
              <a:t>Java </a:t>
            </a:r>
            <a:r>
              <a:rPr lang="en-US" dirty="0"/>
              <a:t>Basics official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web site</a:t>
            </a:r>
            <a:r>
              <a:rPr lang="en-US" dirty="0"/>
              <a:t>:</a:t>
            </a:r>
          </a:p>
          <a:p>
            <a:pPr lvl="1"/>
            <a:endParaRPr lang="en-US" sz="2900" dirty="0"/>
          </a:p>
          <a:p>
            <a:pPr>
              <a:spcBef>
                <a:spcPts val="3600"/>
              </a:spcBef>
            </a:pPr>
            <a:r>
              <a:rPr lang="en-US" sz="3200" dirty="0" smtClean="0"/>
              <a:t>Register </a:t>
            </a:r>
            <a:r>
              <a:rPr lang="en-US" sz="3200" dirty="0"/>
              <a:t>for the "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Software University Forum</a:t>
            </a:r>
            <a:r>
              <a:rPr lang="en-US" sz="3200" dirty="0"/>
              <a:t>":</a:t>
            </a:r>
          </a:p>
          <a:p>
            <a:pPr lvl="1"/>
            <a:r>
              <a:rPr lang="en-US" dirty="0"/>
              <a:t>Discuss the course exercises with your colleagues</a:t>
            </a:r>
          </a:p>
          <a:p>
            <a:pPr lvl="1"/>
            <a:r>
              <a:rPr lang="en-US" dirty="0"/>
              <a:t>Find solutions for </a:t>
            </a:r>
            <a:r>
              <a:rPr lang="en-US" dirty="0" smtClean="0"/>
              <a:t>all course exercises</a:t>
            </a:r>
            <a:endParaRPr lang="en-US" dirty="0"/>
          </a:p>
          <a:p>
            <a:pPr lvl="1"/>
            <a:r>
              <a:rPr lang="en-US" dirty="0"/>
              <a:t>Share source code / discuss ideas / help each </a:t>
            </a:r>
            <a:r>
              <a:rPr lang="en-US" dirty="0" smtClean="0"/>
              <a:t>other</a:t>
            </a:r>
            <a:endParaRPr lang="en-US" sz="31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Web Site &amp; Forums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623171" y="1924966"/>
            <a:ext cx="10942482" cy="75329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  <a:hlinkClick r:id="rId3"/>
              </a:rPr>
              <a:t>https://</a:t>
            </a:r>
            <a:r>
              <a:rPr lang="en-US" sz="2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  <a:hlinkClick r:id="rId3"/>
              </a:rPr>
              <a:t>softuni.bg/trainings/1080/Java-Basics-Jan-2015</a:t>
            </a:r>
            <a:endParaRPr lang="en-US" sz="2600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9838412" y="3227514"/>
            <a:ext cx="1727241" cy="190045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ounded Rectangle 7"/>
          <p:cNvSpPr/>
          <p:nvPr/>
        </p:nvSpPr>
        <p:spPr>
          <a:xfrm>
            <a:off x="1702412" y="5627710"/>
            <a:ext cx="8784000" cy="75329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2600" b="1" noProof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5"/>
              </a:rPr>
              <a:t>https://</a:t>
            </a:r>
            <a:r>
              <a:rPr lang="en-US" sz="2600" b="1" noProof="1" smtClean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5"/>
              </a:rPr>
              <a:t>softuni.bg/forum</a:t>
            </a:r>
            <a:endParaRPr lang="en-US" sz="2600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1449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All lecture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slides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videos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homework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assignments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projects</a:t>
            </a:r>
            <a:r>
              <a:rPr lang="en-US" dirty="0" smtClean="0"/>
              <a:t> and other resources are open content, available for free</a:t>
            </a:r>
          </a:p>
          <a:p>
            <a:pPr lvl="1"/>
            <a:r>
              <a:rPr lang="en-US" dirty="0" smtClean="0"/>
              <a:t>Visit the course web site to access the course resources</a:t>
            </a:r>
            <a:endParaRPr lang="en-US" dirty="0" smtClean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Java Programming Slides and Videos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75412" y="3429000"/>
            <a:ext cx="2736000" cy="27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>
            <a:off x="3625358" y="3371080"/>
            <a:ext cx="4818054" cy="29379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9412" y="3471369"/>
            <a:ext cx="2780017" cy="2737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432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 txBox="1">
            <a:spLocks/>
          </p:cNvSpPr>
          <p:nvPr/>
        </p:nvSpPr>
        <p:spPr>
          <a:xfrm>
            <a:off x="190413" y="1151121"/>
            <a:ext cx="11804822" cy="5570355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/>
              <a:t>The </a:t>
            </a:r>
            <a:r>
              <a:rPr lang="en-US" sz="36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official textbook </a:t>
            </a:r>
            <a:r>
              <a:rPr lang="en-US" sz="3600" dirty="0"/>
              <a:t>for the Java Basics </a:t>
            </a:r>
            <a:r>
              <a:rPr lang="en-US" sz="3600" dirty="0" smtClean="0"/>
              <a:t>course</a:t>
            </a:r>
          </a:p>
          <a:p>
            <a:endParaRPr lang="en-US" sz="3600" dirty="0"/>
          </a:p>
          <a:p>
            <a:endParaRPr lang="en-US" sz="3600" dirty="0" smtClean="0"/>
          </a:p>
          <a:p>
            <a:endParaRPr lang="en-US" sz="3600" dirty="0"/>
          </a:p>
          <a:p>
            <a:endParaRPr lang="en-US" sz="3600" dirty="0" smtClean="0"/>
          </a:p>
          <a:p>
            <a:pPr>
              <a:spcBef>
                <a:spcPts val="1200"/>
              </a:spcBef>
            </a:pPr>
            <a:r>
              <a:rPr lang="en-US" sz="3600" dirty="0" smtClean="0"/>
              <a:t>The official </a:t>
            </a:r>
            <a:r>
              <a:rPr lang="en-US" sz="3600" dirty="0" smtClean="0">
                <a:solidFill>
                  <a:schemeClr val="tx2">
                    <a:lumMod val="75000"/>
                  </a:schemeClr>
                </a:solidFill>
              </a:rPr>
              <a:t>Java Tutorial </a:t>
            </a:r>
            <a:r>
              <a:rPr lang="en-US" sz="3600" dirty="0" smtClean="0"/>
              <a:t>from Oracle:</a:t>
            </a:r>
          </a:p>
          <a:p>
            <a:pPr lvl="1"/>
            <a:r>
              <a:rPr lang="en-US" dirty="0" smtClean="0">
                <a:solidFill>
                  <a:schemeClr val="tx2">
                    <a:lumMod val="75000"/>
                  </a:schemeClr>
                </a:solidFill>
                <a:hlinkClick r:id="rId2"/>
              </a:rPr>
              <a:t>http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hlinkClick r:id="rId2"/>
              </a:rPr>
              <a:t>://docs.oracle.com/javase/tutorial/java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hlinkClick r:id="rId2"/>
              </a:rPr>
              <a:t>/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06412" y="1905000"/>
            <a:ext cx="9500823" cy="2895600"/>
          </a:xfrm>
        </p:spPr>
        <p:txBody>
          <a:bodyPr>
            <a:noAutofit/>
          </a:bodyPr>
          <a:lstStyle/>
          <a:p>
            <a:pPr marL="533400" lvl="1" indent="-266700"/>
            <a:r>
              <a:rPr lang="en-US" sz="2800" dirty="0" smtClean="0"/>
              <a:t>“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Fundamentals of Computer Programming with Java</a:t>
            </a:r>
            <a:r>
              <a:rPr lang="en-US" sz="2800" dirty="0" smtClean="0"/>
              <a:t>”, by Svetlin Nakov &amp; Co</a:t>
            </a:r>
            <a:r>
              <a:rPr lang="en-US" sz="2800" dirty="0"/>
              <a:t>., </a:t>
            </a:r>
            <a:r>
              <a:rPr lang="en-US" sz="2800" dirty="0" smtClean="0"/>
              <a:t>2009, </a:t>
            </a:r>
            <a:r>
              <a:rPr lang="en-US" sz="2800" dirty="0"/>
              <a:t>ISBN </a:t>
            </a:r>
            <a:r>
              <a:rPr lang="en-US" sz="2800" dirty="0" smtClean="0"/>
              <a:t>9789544000554</a:t>
            </a:r>
          </a:p>
          <a:p>
            <a:pPr marL="533400" lvl="1" indent="-266700"/>
            <a:r>
              <a:rPr lang="en-US" sz="2800" dirty="0" smtClean="0"/>
              <a:t>Bulgarian version only available (as PDF, </a:t>
            </a:r>
            <a:r>
              <a:rPr lang="en-US" sz="2800" noProof="1" smtClean="0"/>
              <a:t>ePub</a:t>
            </a:r>
            <a:r>
              <a:rPr lang="en-US" sz="2800" dirty="0" smtClean="0"/>
              <a:t>, …)</a:t>
            </a:r>
            <a:endParaRPr lang="en-US" sz="2800" dirty="0"/>
          </a:p>
          <a:p>
            <a:pPr marL="533400" lvl="1" indent="-266700"/>
            <a:r>
              <a:rPr lang="en-US" sz="2800" dirty="0" smtClean="0"/>
              <a:t>Freely downloadable from: </a:t>
            </a:r>
            <a:r>
              <a:rPr lang="en-US" sz="2800" dirty="0" smtClean="0">
                <a:hlinkClick r:id="rId3"/>
              </a:rPr>
              <a:t>www.introprogramming.info</a:t>
            </a:r>
            <a:endParaRPr lang="en-US" sz="2800" dirty="0" smtClean="0"/>
          </a:p>
          <a:p>
            <a:pPr marL="533400" lvl="1" indent="-266700"/>
            <a:r>
              <a:rPr lang="en-US" sz="2800" dirty="0" smtClean="0"/>
              <a:t>Read chapters 1…13 (up to Strings), optionally all others</a:t>
            </a:r>
          </a:p>
          <a:p>
            <a:pPr marL="533400" lvl="1" indent="-266700"/>
            <a:endParaRPr lang="en-US" sz="2800" dirty="0" smtClean="0">
              <a:hlinkClick r:id="rId3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Free </a:t>
            </a:r>
            <a:r>
              <a:rPr lang="en-US" dirty="0" smtClean="0"/>
              <a:t>Java Fundamentals Textbook</a:t>
            </a:r>
            <a:endParaRPr lang="en-US" dirty="0"/>
          </a:p>
        </p:txBody>
      </p:sp>
      <p:pic>
        <p:nvPicPr>
          <p:cNvPr id="8" name="Picture 7">
            <a:hlinkClick r:id="rId4"/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012" y="2180156"/>
            <a:ext cx="1589555" cy="2265116"/>
          </a:xfrm>
          <a:prstGeom prst="rect">
            <a:avLst/>
          </a:prstGeom>
          <a:ln w="3175">
            <a:solidFill>
              <a:schemeClr val="accent5">
                <a:lumMod val="60000"/>
                <a:lumOff val="40000"/>
                <a:alpha val="50000"/>
              </a:schemeClr>
            </a:solidFill>
          </a:ln>
          <a:effectLst>
            <a:outerShdw blurRad="292100" dist="139700" dir="2700000" algn="tl" rotWithShape="0">
              <a:schemeClr val="bg1">
                <a:alpha val="65000"/>
              </a:schemeClr>
            </a:outerShdw>
          </a:effectLst>
        </p:spPr>
      </p:pic>
      <p:pic>
        <p:nvPicPr>
          <p:cNvPr id="5" name="Picture 4">
            <a:hlinkClick r:id="rId2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87298" y="5181600"/>
            <a:ext cx="3069714" cy="693920"/>
          </a:xfrm>
          <a:prstGeom prst="roundRect">
            <a:avLst>
              <a:gd name="adj" fmla="val 10392"/>
            </a:avLst>
          </a:prstGeom>
        </p:spPr>
      </p:pic>
    </p:spTree>
    <p:extLst>
      <p:ext uri="{BB962C8B-B14F-4D97-AF65-F5344CB8AC3E}">
        <p14:creationId xmlns:p14="http://schemas.microsoft.com/office/powerpoint/2010/main" val="1581620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Software University Learning System (SULS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>
                <a:hlinkClick r:id="rId2"/>
              </a:rPr>
              <a:t>www.softuni.bg</a:t>
            </a:r>
            <a:endParaRPr lang="en-US" dirty="0" smtClean="0"/>
          </a:p>
          <a:p>
            <a:pPr lvl="1"/>
            <a:r>
              <a:rPr lang="en-US" dirty="0" smtClean="0"/>
              <a:t>Important resource for students</a:t>
            </a:r>
          </a:p>
          <a:p>
            <a:pPr lvl="1"/>
            <a:r>
              <a:rPr lang="en-US" dirty="0" smtClean="0"/>
              <a:t>Homework submissions</a:t>
            </a:r>
          </a:p>
          <a:p>
            <a:pPr lvl="1"/>
            <a:r>
              <a:rPr lang="en-US" dirty="0" smtClean="0"/>
              <a:t>Homework check-up</a:t>
            </a:r>
          </a:p>
          <a:p>
            <a:pPr lvl="1"/>
            <a:r>
              <a:rPr lang="en-US" dirty="0" smtClean="0"/>
              <a:t>Exams and results</a:t>
            </a:r>
          </a:p>
          <a:p>
            <a:pPr lvl="1"/>
            <a:r>
              <a:rPr lang="en-US" dirty="0"/>
              <a:t>Reports about your </a:t>
            </a:r>
            <a:r>
              <a:rPr lang="en-US" dirty="0" smtClean="0"/>
              <a:t>progress</a:t>
            </a:r>
          </a:p>
          <a:p>
            <a:pPr lvl="1"/>
            <a:r>
              <a:rPr lang="en-US" dirty="0" smtClean="0"/>
              <a:t>…</a:t>
            </a:r>
          </a:p>
          <a:p>
            <a:pPr lvl="1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Software University Learning System (SULS)</a:t>
            </a:r>
            <a:endParaRPr lang="en-US" dirty="0"/>
          </a:p>
        </p:txBody>
      </p:sp>
      <p:pic>
        <p:nvPicPr>
          <p:cNvPr id="6" name="Picture 5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7835" y="2514600"/>
            <a:ext cx="4733884" cy="3676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473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Recommended software for the Java Basics course:</a:t>
            </a:r>
          </a:p>
          <a:p>
            <a:pPr lvl="1">
              <a:lnSpc>
                <a:spcPct val="100000"/>
              </a:lnSpc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Linux</a:t>
            </a:r>
            <a:r>
              <a:rPr lang="en-US" b="1" dirty="0" smtClean="0"/>
              <a:t> </a:t>
            </a:r>
            <a:r>
              <a:rPr lang="en-US" dirty="0" smtClean="0"/>
              <a:t>(your favorite distribution), e.g. </a:t>
            </a:r>
            <a:r>
              <a:rPr lang="en-US" dirty="0" smtClean="0">
                <a:hlinkClick r:id="rId3"/>
              </a:rPr>
              <a:t>Xubuntu 14.04</a:t>
            </a:r>
            <a:endParaRPr lang="en-US" dirty="0" smtClean="0"/>
          </a:p>
          <a:p>
            <a:pPr lvl="1">
              <a:lnSpc>
                <a:spcPct val="100000"/>
              </a:lnSpc>
            </a:pPr>
            <a:r>
              <a:rPr lang="en-US" dirty="0" smtClean="0"/>
              <a:t>Optionally you can use Windows or other OS</a:t>
            </a:r>
          </a:p>
          <a:p>
            <a:pPr lvl="1">
              <a:lnSpc>
                <a:spcPct val="100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JDK 8 </a:t>
            </a:r>
            <a:r>
              <a:rPr lang="en-US" dirty="0"/>
              <a:t>(Java SE Development Kit 8</a:t>
            </a:r>
            <a:r>
              <a:rPr lang="en-US" dirty="0" smtClean="0"/>
              <a:t>)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Install JDK (nor JRE!) – </a:t>
            </a:r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jdk8.java.net/download.html</a:t>
            </a:r>
            <a:endParaRPr lang="en-US" dirty="0" smtClean="0"/>
          </a:p>
          <a:p>
            <a:pPr lvl="2">
              <a:lnSpc>
                <a:spcPct val="100000"/>
              </a:lnSpc>
            </a:pPr>
            <a:r>
              <a:rPr lang="en-US" dirty="0" smtClean="0"/>
              <a:t>Optionally you can use older Java version (e.g. JDK 6 or 7)</a:t>
            </a:r>
          </a:p>
          <a:p>
            <a:pPr lvl="1">
              <a:lnSpc>
                <a:spcPct val="100000"/>
              </a:lnSpc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Eclipse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for Java 8 – </a:t>
            </a:r>
            <a:r>
              <a:rPr lang="en-US" dirty="0" smtClean="0">
                <a:hlinkClick r:id="rId5"/>
              </a:rPr>
              <a:t>www.eclipse.org/downloads/</a:t>
            </a:r>
            <a:endParaRPr lang="en-US" dirty="0"/>
          </a:p>
          <a:p>
            <a:pPr lvl="2">
              <a:lnSpc>
                <a:spcPct val="100000"/>
              </a:lnSpc>
            </a:pPr>
            <a:r>
              <a:rPr lang="en-US" dirty="0" smtClean="0"/>
              <a:t>Any other Java IDE may also be used: </a:t>
            </a:r>
            <a:r>
              <a:rPr lang="en-US" noProof="1" smtClean="0">
                <a:hlinkClick r:id="rId6"/>
              </a:rPr>
              <a:t>IntelliJ IDEA</a:t>
            </a:r>
            <a:r>
              <a:rPr lang="en-US" noProof="1" smtClean="0"/>
              <a:t>, </a:t>
            </a:r>
            <a:r>
              <a:rPr lang="en-US" noProof="1" smtClean="0">
                <a:hlinkClick r:id="rId7"/>
              </a:rPr>
              <a:t>Netbeans</a:t>
            </a:r>
            <a:r>
              <a:rPr lang="en-US" noProof="1" smtClean="0"/>
              <a:t>, …</a:t>
            </a:r>
          </a:p>
          <a:p>
            <a:pPr lvl="1">
              <a:lnSpc>
                <a:spcPct val="100000"/>
              </a:lnSpc>
            </a:pPr>
            <a:endParaRPr lang="en-US" dirty="0" smtClean="0"/>
          </a:p>
          <a:p>
            <a:pPr lvl="1">
              <a:lnSpc>
                <a:spcPct val="100000"/>
              </a:lnSpc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Required Software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4678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2" y="1151121"/>
            <a:ext cx="11804821" cy="557035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The "Java Basics" course provides</a:t>
            </a:r>
          </a:p>
          <a:p>
            <a:pPr marL="623888" lvl="1" indent="-320675">
              <a:lnSpc>
                <a:spcPct val="100000"/>
              </a:lnSpc>
            </a:pPr>
            <a:r>
              <a:rPr lang="en-US" sz="3000" dirty="0" smtClean="0"/>
              <a:t>The 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first steps in Java programming</a:t>
            </a:r>
            <a:endParaRPr lang="en-US" sz="3000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en-US" sz="3200" dirty="0" smtClean="0"/>
              <a:t>Training program</a:t>
            </a:r>
          </a:p>
          <a:p>
            <a:pPr lvl="1">
              <a:lnSpc>
                <a:spcPct val="100000"/>
              </a:lnSpc>
            </a:pPr>
            <a:r>
              <a:rPr lang="en-US" sz="3000" dirty="0" smtClean="0"/>
              <a:t>Java platform, using Eclipse, variables,</a:t>
            </a:r>
            <a:br>
              <a:rPr lang="en-US" sz="3000" dirty="0" smtClean="0"/>
            </a:br>
            <a:r>
              <a:rPr lang="en-US" sz="3000" dirty="0" smtClean="0"/>
              <a:t>control-flow logic, loops, advanced topics</a:t>
            </a:r>
            <a:endParaRPr lang="en-US" sz="3000" dirty="0"/>
          </a:p>
          <a:p>
            <a:pPr>
              <a:lnSpc>
                <a:spcPct val="100000"/>
              </a:lnSpc>
            </a:pPr>
            <a:r>
              <a:rPr lang="en-US" sz="3200" dirty="0" smtClean="0"/>
              <a:t>Practical exams</a:t>
            </a:r>
          </a:p>
          <a:p>
            <a:pPr lvl="1">
              <a:lnSpc>
                <a:spcPct val="100000"/>
              </a:lnSpc>
            </a:pPr>
            <a:r>
              <a:rPr lang="en-US" sz="3000" dirty="0" smtClean="0"/>
              <a:t>Automated judge system + score system</a:t>
            </a:r>
            <a:endParaRPr lang="en-US" sz="3000" dirty="0"/>
          </a:p>
          <a:p>
            <a:pPr>
              <a:lnSpc>
                <a:spcPct val="100000"/>
              </a:lnSpc>
            </a:pPr>
            <a:r>
              <a:rPr lang="en-US" sz="3200" dirty="0"/>
              <a:t>Learning </a:t>
            </a:r>
            <a:r>
              <a:rPr lang="en-US" sz="3200" dirty="0" smtClean="0"/>
              <a:t>resources</a:t>
            </a:r>
          </a:p>
          <a:p>
            <a:pPr lvl="1">
              <a:lnSpc>
                <a:spcPct val="100000"/>
              </a:lnSpc>
            </a:pPr>
            <a:r>
              <a:rPr lang="en-US" sz="3000" dirty="0" smtClean="0"/>
              <a:t>Lectures, videos, software, books, forum</a:t>
            </a:r>
            <a:endParaRPr lang="en-US" sz="30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pic>
        <p:nvPicPr>
          <p:cNvPr id="11" name="Picture 4" descr="D:\_WORK PROJECTS\Nakov\Presentation Slides Design\Question Summary Slide\Store\minions summary copy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238038" y="1273518"/>
            <a:ext cx="3224360" cy="3224360"/>
          </a:xfrm>
          <a:prstGeom prst="rect">
            <a:avLst/>
          </a:prstGeom>
          <a:noFill/>
        </p:spPr>
      </p:pic>
      <p:grpSp>
        <p:nvGrpSpPr>
          <p:cNvPr id="7" name="Group 6"/>
          <p:cNvGrpSpPr/>
          <p:nvPr/>
        </p:nvGrpSpPr>
        <p:grpSpPr>
          <a:xfrm>
            <a:off x="8309225" y="4696475"/>
            <a:ext cx="3081986" cy="1628125"/>
            <a:chOff x="998778" y="2709000"/>
            <a:chExt cx="7687634" cy="3510730"/>
          </a:xfrm>
        </p:grpSpPr>
        <p:pic>
          <p:nvPicPr>
            <p:cNvPr id="8" name="Picture 4"/>
            <p:cNvPicPr>
              <a:picLocks noChangeAspect="1" noChangeArrowheads="1"/>
            </p:cNvPicPr>
            <p:nvPr/>
          </p:nvPicPr>
          <p:blipFill>
            <a:blip r:embed="rId4" cstate="screen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8778" y="2709000"/>
              <a:ext cx="7687634" cy="351073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10" name="TextBox 9"/>
            <p:cNvSpPr txBox="1"/>
            <p:nvPr/>
          </p:nvSpPr>
          <p:spPr>
            <a:xfrm rot="21361232">
              <a:off x="1934438" y="3597125"/>
              <a:ext cx="6376594" cy="1457831"/>
            </a:xfrm>
            <a:prstGeom prst="rect">
              <a:avLst/>
            </a:prstGeom>
            <a:noFill/>
          </p:spPr>
          <p:txBody>
            <a:bodyPr wrap="none" rtlCol="0">
              <a:prstTxWarp prst="textCascadeUp">
                <a:avLst/>
              </a:prstTxWarp>
              <a:spAutoFit/>
            </a:bodyPr>
            <a:lstStyle/>
            <a:p>
              <a:r>
                <a:rPr lang="en-US" sz="10700" b="1" dirty="0" smtClean="0">
                  <a:ln w="3175">
                    <a:solidFill>
                      <a:srgbClr val="FFFFFF">
                        <a:alpha val="50000"/>
                      </a:srgbClr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  <a:alpha val="49804"/>
                    </a:schemeClr>
                  </a:solidFill>
                  <a:effectLst>
                    <a:outerShdw blurRad="88900" sx="102000" sy="102000" algn="ctr" rotWithShape="0">
                      <a:prstClr val="black"/>
                    </a:outerShdw>
                  </a:effectLst>
                </a:rPr>
                <a:t>Java Basics</a:t>
              </a:r>
              <a:endParaRPr lang="en-US" sz="10700" b="1" dirty="0">
                <a:ln w="3175">
                  <a:solidFill>
                    <a:srgbClr val="FFFFFF">
                      <a:alpha val="50000"/>
                    </a:srgbClr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  <a:alpha val="49804"/>
                  </a:schemeClr>
                </a:solidFill>
                <a:effectLst>
                  <a:outerShdw blurRad="88900" sx="102000" sy="102000" algn="ctr" rotWithShape="0">
                    <a:prstClr val="black"/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71295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https://softuni.bg/courses/java-basics</a:t>
            </a:r>
            <a:r>
              <a:rPr lang="en-US" dirty="0" smtClean="0">
                <a:hlinkClick r:id="rId3"/>
              </a:rPr>
              <a:t>/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88815" y="117000"/>
            <a:ext cx="9531686" cy="1008000"/>
          </a:xfrm>
        </p:spPr>
        <p:txBody>
          <a:bodyPr>
            <a:normAutofit/>
          </a:bodyPr>
          <a:lstStyle/>
          <a:p>
            <a:r>
              <a:rPr lang="en-US" dirty="0" smtClean="0"/>
              <a:t>Java Basics – Course Introduction</a:t>
            </a:r>
            <a:endParaRPr lang="en-US" dirty="0"/>
          </a:p>
        </p:txBody>
      </p:sp>
      <p:pic>
        <p:nvPicPr>
          <p:cNvPr id="4" name="Picture 3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0297" y="1424940"/>
            <a:ext cx="2203729" cy="784654"/>
          </a:xfrm>
          <a:prstGeom prst="roundRect">
            <a:avLst>
              <a:gd name="adj" fmla="val 3159"/>
            </a:avLst>
          </a:prstGeom>
          <a:effectLst>
            <a:outerShdw blurRad="50800" dist="50800" dir="54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5612" y="1424940"/>
            <a:ext cx="1710402" cy="784860"/>
          </a:xfrm>
          <a:prstGeom prst="roundRect">
            <a:avLst>
              <a:gd name="adj" fmla="val 3159"/>
            </a:avLst>
          </a:prstGeom>
        </p:spPr>
      </p:pic>
      <p:pic>
        <p:nvPicPr>
          <p:cNvPr id="6" name="Picture 5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92052" y="1424940"/>
            <a:ext cx="2372207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7" name="Picture 6">
            <a:hlinkClick r:id="rId10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689561" y="1424940"/>
            <a:ext cx="1991815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8" name="Picture 7">
            <a:hlinkClick r:id="rId12"/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420064" y="1424940"/>
            <a:ext cx="2043459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9" name="Picture 8">
            <a:hlinkClick r:id="rId14"/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55612" y="5676828"/>
            <a:ext cx="2856368" cy="723768"/>
          </a:xfrm>
          <a:prstGeom prst="roundRect">
            <a:avLst>
              <a:gd name="adj" fmla="val 3159"/>
            </a:avLst>
          </a:prstGeom>
        </p:spPr>
      </p:pic>
      <p:pic>
        <p:nvPicPr>
          <p:cNvPr id="10" name="Picture 9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587388" y="5754396"/>
            <a:ext cx="2947601" cy="568632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3949309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Course Objectives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Course Program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Trainers Team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Examination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Learning Resources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1026" name="Picture 2" descr="http://www.graphicsfuel.com/wp-content/uploads/2012/07/books-icon-51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75212" y="1447800"/>
            <a:ext cx="2073022" cy="2073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://emanuelscirlet.com/uploads/fbimg/java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676" t="-4548" r="-4676" b="-4548"/>
          <a:stretch/>
        </p:blipFill>
        <p:spPr bwMode="auto">
          <a:xfrm>
            <a:off x="7770812" y="4038600"/>
            <a:ext cx="3721205" cy="2246691"/>
          </a:xfrm>
          <a:prstGeom prst="rect">
            <a:avLst/>
          </a:prstGeom>
          <a:solidFill>
            <a:schemeClr val="tx1"/>
          </a:solidFill>
          <a:effectLst>
            <a:softEdge rad="31750"/>
          </a:effectLst>
        </p:spPr>
      </p:pic>
      <p:pic>
        <p:nvPicPr>
          <p:cNvPr id="2052" name="Picture 4" descr="http://teks.co.in/site/blog/wp-content/uploads/2014/03/eclipse_bckgr_logo_fc_lg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798109" y="1447798"/>
            <a:ext cx="3630303" cy="2062673"/>
          </a:xfrm>
          <a:prstGeom prst="roundRect">
            <a:avLst>
              <a:gd name="adj" fmla="val 1814"/>
            </a:avLst>
          </a:prstGeom>
          <a:solidFill>
            <a:schemeClr val="tx1"/>
          </a:solidFill>
          <a:ln>
            <a:solidFill>
              <a:srgbClr val="767691"/>
            </a:solidFill>
          </a:ln>
          <a:effectLst/>
          <a:extLst/>
        </p:spPr>
      </p:pic>
      <p:pic>
        <p:nvPicPr>
          <p:cNvPr id="2054" name="Picture 6" descr="http://heuxasoftware.com/images/java1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974">
            <a:off x="4873332" y="4206342"/>
            <a:ext cx="2028802" cy="2028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8683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License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This </a:t>
            </a:r>
            <a:r>
              <a:rPr lang="en-US" dirty="0" smtClean="0"/>
              <a:t>course (slides, examples, demos, videos, homework, etc.)</a:t>
            </a:r>
            <a:br>
              <a:rPr lang="en-US" dirty="0" smtClean="0"/>
            </a:br>
            <a:r>
              <a:rPr lang="en-US" dirty="0" smtClean="0"/>
              <a:t>is </a:t>
            </a:r>
            <a:r>
              <a:rPr lang="en-US" dirty="0"/>
              <a:t>licensed </a:t>
            </a:r>
            <a:r>
              <a:rPr lang="en-US" dirty="0" smtClean="0"/>
              <a:t>under </a:t>
            </a:r>
            <a:r>
              <a:rPr lang="en-US" dirty="0"/>
              <a:t>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4.0 International</a:t>
            </a:r>
            <a:r>
              <a:rPr lang="en-US" dirty="0"/>
              <a:t>" </a:t>
            </a:r>
            <a:r>
              <a:rPr lang="en-US" dirty="0" smtClean="0"/>
              <a:t>license</a:t>
            </a:r>
            <a:endParaRPr lang="bg-BG" dirty="0" smtClean="0"/>
          </a:p>
          <a:p>
            <a:endParaRPr lang="bg-BG" sz="2400" dirty="0"/>
          </a:p>
          <a:p>
            <a:endParaRPr lang="bg-BG" sz="2400" dirty="0" smtClean="0"/>
          </a:p>
          <a:p>
            <a:endParaRPr lang="bg-BG" sz="2400" dirty="0"/>
          </a:p>
          <a:p>
            <a:pPr>
              <a:spcBef>
                <a:spcPts val="1800"/>
              </a:spcBef>
            </a:pPr>
            <a:r>
              <a:rPr lang="en-US" sz="2400" dirty="0" smtClean="0"/>
              <a:t>Attribution: this work may contain portions from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4"/>
              </a:rPr>
              <a:t>Fundamentals of Computer Programming with C#</a:t>
            </a:r>
            <a:r>
              <a:rPr lang="en-US" sz="2000" dirty="0"/>
              <a:t>" </a:t>
            </a:r>
            <a:r>
              <a:rPr lang="en-US" sz="2000" dirty="0" smtClean="0"/>
              <a:t>book by Svetlin Nakov &amp; Co. under </a:t>
            </a:r>
            <a:r>
              <a:rPr lang="en-US" sz="2000" dirty="0" smtClean="0">
                <a:hlinkClick r:id="rId5"/>
              </a:rPr>
              <a:t>CC-BY-SA</a:t>
            </a:r>
            <a:r>
              <a:rPr lang="en-US" sz="2000" dirty="0" smtClean="0"/>
              <a:t> license</a:t>
            </a:r>
          </a:p>
          <a:p>
            <a:pPr lvl="1"/>
            <a:r>
              <a:rPr lang="en-US" sz="2000" dirty="0" smtClean="0"/>
              <a:t>"</a:t>
            </a:r>
            <a:r>
              <a:rPr lang="en-US" sz="2000" dirty="0" smtClean="0">
                <a:hlinkClick r:id="rId6"/>
              </a:rPr>
              <a:t>C# Part I</a:t>
            </a:r>
            <a:r>
              <a:rPr lang="en-US" sz="2000" dirty="0" smtClean="0"/>
              <a:t>" course by </a:t>
            </a:r>
            <a:r>
              <a:rPr lang="en-US" sz="2000" noProof="1" smtClean="0"/>
              <a:t>Telerik Academy</a:t>
            </a:r>
            <a:r>
              <a:rPr lang="en-US" sz="2000" dirty="0" smtClean="0"/>
              <a:t> under </a:t>
            </a:r>
            <a:r>
              <a:rPr lang="en-US" sz="2000" dirty="0" smtClean="0">
                <a:hlinkClick r:id="rId7"/>
              </a:rPr>
              <a:t>CC-BY-NC-SA</a:t>
            </a:r>
            <a:r>
              <a:rPr lang="en-US" sz="2000" dirty="0" smtClean="0"/>
              <a:t> 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647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Software University Foundation 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University </a:t>
            </a:r>
            <a:r>
              <a:rPr lang="en-US" dirty="0"/>
              <a:t>@ </a:t>
            </a:r>
            <a:r>
              <a:rPr lang="en-US" dirty="0" smtClean="0"/>
              <a:t>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</a:t>
            </a:r>
            <a:r>
              <a:rPr lang="en-US" dirty="0"/>
              <a:t>University @ </a:t>
            </a:r>
            <a:r>
              <a:rPr lang="en-US" dirty="0" smtClean="0"/>
              <a:t>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 smtClean="0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title="Software University">
            <a:hlinkClick r:id="rId4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214" b="7214"/>
          <a:stretch/>
        </p:blipFill>
        <p:spPr>
          <a:xfrm>
            <a:off x="9659438" y="1594686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10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title="Software University Videos @ YouTube">
            <a:hlinkClick r:id="rId6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7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241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"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Java Basics</a:t>
            </a:r>
            <a:r>
              <a:rPr lang="en-US" dirty="0" smtClean="0"/>
              <a:t>" course is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NOT for absolute beginners</a:t>
            </a:r>
          </a:p>
          <a:p>
            <a:pPr lvl="1"/>
            <a:r>
              <a:rPr lang="en-US" dirty="0" smtClean="0"/>
              <a:t>Take the "C# Basics" course at SoftUni first</a:t>
            </a:r>
            <a:r>
              <a:rPr lang="bg-BG" dirty="0" smtClean="0"/>
              <a:t>: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softuni.bg/courses/programming-basics</a:t>
            </a:r>
            <a:endParaRPr lang="en-US" dirty="0" smtClean="0"/>
          </a:p>
          <a:p>
            <a:pPr lvl="1"/>
            <a:r>
              <a:rPr lang="en-US" dirty="0" smtClean="0"/>
              <a:t>The course is for beginners, but with previous coding skills</a:t>
            </a:r>
            <a:endParaRPr lang="bg-BG" dirty="0" smtClean="0"/>
          </a:p>
          <a:p>
            <a:pPr>
              <a:spcBef>
                <a:spcPts val="1200"/>
              </a:spcBef>
            </a:pPr>
            <a:r>
              <a:rPr lang="en-US" dirty="0" smtClean="0"/>
              <a:t>Requirements</a:t>
            </a:r>
          </a:p>
          <a:p>
            <a:pPr lvl="1"/>
            <a:r>
              <a:rPr lang="en-US" dirty="0" smtClean="0"/>
              <a:t>Coding skills – entry level</a:t>
            </a:r>
          </a:p>
          <a:p>
            <a:pPr lvl="1"/>
            <a:r>
              <a:rPr lang="en-US" dirty="0" smtClean="0"/>
              <a:t>Computer English – entry level</a:t>
            </a:r>
          </a:p>
          <a:p>
            <a:pPr lvl="1"/>
            <a:r>
              <a:rPr lang="en-US" dirty="0" smtClean="0"/>
              <a:t>Logical thinking</a:t>
            </a:r>
          </a:p>
          <a:p>
            <a:pPr lvl="1"/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Warning: Not for Absolute Beginners</a:t>
            </a:r>
            <a:endParaRPr lang="en-US" dirty="0"/>
          </a:p>
        </p:txBody>
      </p:sp>
      <p:pic>
        <p:nvPicPr>
          <p:cNvPr id="3076" name="Picture 4" descr="http://png-3.findicons.com/files/icons/1861/xml_docs_x_tended/128/crystal_java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5709" y="4055776"/>
            <a:ext cx="2249029" cy="2249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/>
          <p:cNvGrpSpPr/>
          <p:nvPr/>
        </p:nvGrpSpPr>
        <p:grpSpPr>
          <a:xfrm>
            <a:off x="6627813" y="3810000"/>
            <a:ext cx="2057400" cy="2740582"/>
            <a:chOff x="6627812" y="3733799"/>
            <a:chExt cx="2098413" cy="2892983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27812" y="3733799"/>
              <a:ext cx="2098413" cy="2892983"/>
            </a:xfrm>
            <a:prstGeom prst="rect">
              <a:avLst/>
            </a:prstGeom>
            <a:effectLst>
              <a:glow rad="139700">
                <a:schemeClr val="accent1">
                  <a:satMod val="175000"/>
                  <a:alpha val="40000"/>
                </a:schemeClr>
              </a:glow>
            </a:effectLst>
          </p:spPr>
        </p:pic>
        <p:sp>
          <p:nvSpPr>
            <p:cNvPr id="9" name="TextBox 8"/>
            <p:cNvSpPr txBox="1"/>
            <p:nvPr/>
          </p:nvSpPr>
          <p:spPr>
            <a:xfrm>
              <a:off x="6704023" y="5504108"/>
              <a:ext cx="1931939" cy="8925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600" b="1" spc="50" dirty="0" smtClean="0">
                  <a:ln w="9525" cmpd="sng">
                    <a:solidFill>
                      <a:schemeClr val="accent1">
                        <a:lumMod val="50000"/>
                      </a:schemeClr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</a:rPr>
                <a:t>coding skills</a:t>
              </a:r>
            </a:p>
            <a:p>
              <a:pPr algn="ctr"/>
              <a:r>
                <a:rPr lang="en-US" sz="2600" b="1" spc="50" dirty="0" smtClean="0">
                  <a:ln w="9525" cmpd="sng">
                    <a:solidFill>
                      <a:schemeClr val="accent1">
                        <a:lumMod val="50000"/>
                      </a:schemeClr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</a:rPr>
                <a:t>required!</a:t>
              </a:r>
              <a:endParaRPr lang="en-US" sz="2600" b="1" spc="50" dirty="0">
                <a:ln w="9525" cmpd="sng">
                  <a:solidFill>
                    <a:schemeClr val="accent1">
                      <a:lumMod val="50000"/>
                    </a:schemeClr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43202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</a:t>
            </a:r>
            <a:r>
              <a:rPr lang="bg-BG" dirty="0"/>
              <a:t> </a:t>
            </a:r>
            <a:r>
              <a:rPr lang="en-US" dirty="0"/>
              <a:t>#</a:t>
            </a:r>
            <a:r>
              <a:rPr lang="bg-BG" dirty="0"/>
              <a:t>1</a:t>
            </a:r>
            <a:r>
              <a:rPr lang="en-US" dirty="0"/>
              <a:t> </a:t>
            </a:r>
            <a:r>
              <a:rPr lang="en-US" dirty="0" smtClean="0"/>
              <a:t>at the Software University</a:t>
            </a:r>
            <a:endParaRPr lang="en-US" dirty="0"/>
          </a:p>
        </p:txBody>
      </p:sp>
      <p:grpSp>
        <p:nvGrpSpPr>
          <p:cNvPr id="127" name="Group 126"/>
          <p:cNvGrpSpPr/>
          <p:nvPr/>
        </p:nvGrpSpPr>
        <p:grpSpPr>
          <a:xfrm>
            <a:off x="398326" y="1676400"/>
            <a:ext cx="11380090" cy="2779644"/>
            <a:chOff x="581722" y="1295400"/>
            <a:chExt cx="8713090" cy="2169479"/>
          </a:xfrm>
        </p:grpSpPr>
        <p:sp>
          <p:nvSpPr>
            <p:cNvPr id="5" name="TextBox 4"/>
            <p:cNvSpPr txBox="1"/>
            <p:nvPr/>
          </p:nvSpPr>
          <p:spPr>
            <a:xfrm>
              <a:off x="690870" y="1807559"/>
              <a:ext cx="2062404" cy="799124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US" sz="2200" dirty="0"/>
                <a:t>Java Basics</a:t>
              </a:r>
              <a:endParaRPr lang="bg-BG" sz="2200" dirty="0"/>
            </a:p>
            <a:p>
              <a:r>
                <a:rPr lang="en-US" sz="1600" dirty="0"/>
                <a:t>6</a:t>
              </a:r>
              <a:r>
                <a:rPr lang="en-US" sz="1600" dirty="0" smtClean="0"/>
                <a:t> </a:t>
              </a:r>
              <a:r>
                <a:rPr lang="en-US" sz="1600" dirty="0"/>
                <a:t>times</a:t>
              </a:r>
              <a:r>
                <a:rPr lang="bg-BG" sz="1600" dirty="0"/>
                <a:t> + </a:t>
              </a:r>
              <a:r>
                <a:rPr lang="en-US" sz="1600" dirty="0" smtClean="0"/>
                <a:t>TW + labs + exam</a:t>
              </a:r>
              <a:endParaRPr lang="bg-BG" sz="1600" dirty="0"/>
            </a:p>
            <a:p>
              <a:r>
                <a:rPr lang="en-US" sz="1600" dirty="0" smtClean="0"/>
                <a:t>4</a:t>
              </a:r>
              <a:r>
                <a:rPr lang="bg-BG" sz="1600" dirty="0" smtClean="0"/>
                <a:t> </a:t>
              </a:r>
              <a:r>
                <a:rPr lang="en-US" sz="1600" dirty="0"/>
                <a:t>weeks</a:t>
              </a:r>
              <a:r>
                <a:rPr lang="bg-BG" sz="1600" dirty="0"/>
                <a:t> * 2 </a:t>
              </a:r>
              <a:r>
                <a:rPr lang="en-US" sz="1600" dirty="0"/>
                <a:t>times</a:t>
              </a:r>
              <a:endParaRPr lang="bg-BG" sz="1600" dirty="0"/>
            </a:p>
            <a:p>
              <a:endParaRPr lang="en-US" sz="1800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2814032" y="1807533"/>
              <a:ext cx="2123163" cy="1655620"/>
            </a:xfrm>
            <a:prstGeom prst="rect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US" sz="2200" dirty="0"/>
                <a:t>Web Fundamentals </a:t>
              </a:r>
              <a:r>
                <a:rPr lang="bg-BG" sz="2200" dirty="0"/>
                <a:t>(</a:t>
              </a:r>
              <a:r>
                <a:rPr lang="en-US" sz="2200" dirty="0"/>
                <a:t>HTML + CSS</a:t>
              </a:r>
              <a:r>
                <a:rPr lang="bg-BG" sz="2200" dirty="0"/>
                <a:t>)</a:t>
              </a:r>
            </a:p>
            <a:p>
              <a:endParaRPr lang="en-US" sz="1600" dirty="0" smtClean="0"/>
            </a:p>
            <a:p>
              <a:r>
                <a:rPr lang="en-US" sz="1600" dirty="0" smtClean="0"/>
                <a:t>10 </a:t>
              </a:r>
              <a:r>
                <a:rPr lang="en-US" sz="1600" dirty="0"/>
                <a:t>times</a:t>
              </a:r>
              <a:r>
                <a:rPr lang="bg-BG" sz="1600" dirty="0"/>
                <a:t> + </a:t>
              </a:r>
              <a:r>
                <a:rPr lang="en-US" sz="1600" dirty="0" smtClean="0"/>
                <a:t>TW + labs + exam</a:t>
              </a:r>
              <a:endParaRPr lang="bg-BG" sz="1600" dirty="0"/>
            </a:p>
            <a:p>
              <a:r>
                <a:rPr lang="en-US" sz="1600" dirty="0"/>
                <a:t>4</a:t>
              </a:r>
              <a:r>
                <a:rPr lang="bg-BG" sz="1600" smtClean="0"/>
                <a:t> </a:t>
              </a:r>
              <a:r>
                <a:rPr lang="en-US" sz="1600" dirty="0"/>
                <a:t>weeks</a:t>
              </a:r>
              <a:r>
                <a:rPr lang="bg-BG" sz="1600" dirty="0"/>
                <a:t> * </a:t>
              </a:r>
              <a:r>
                <a:rPr lang="en-US" sz="1600" dirty="0" smtClean="0"/>
                <a:t>3</a:t>
              </a:r>
              <a:r>
                <a:rPr lang="bg-BG" sz="1600" dirty="0" smtClean="0"/>
                <a:t> </a:t>
              </a:r>
              <a:r>
                <a:rPr lang="en-US" sz="1600" dirty="0"/>
                <a:t>times</a:t>
              </a:r>
              <a:endParaRPr lang="bg-BG" sz="1600" dirty="0"/>
            </a:p>
            <a:p>
              <a:endParaRPr lang="en-US" sz="1800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123380" y="1805864"/>
              <a:ext cx="2064672" cy="800710"/>
            </a:xfrm>
            <a:prstGeom prst="rect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US" sz="2200" dirty="0"/>
                <a:t>PHP Basics</a:t>
              </a:r>
              <a:endParaRPr lang="bg-BG" sz="2200" dirty="0"/>
            </a:p>
            <a:p>
              <a:r>
                <a:rPr lang="en-US" sz="1600" dirty="0" smtClean="0"/>
                <a:t>6 </a:t>
              </a:r>
              <a:r>
                <a:rPr lang="en-US" sz="1600" dirty="0"/>
                <a:t>times</a:t>
              </a:r>
              <a:r>
                <a:rPr lang="bg-BG" sz="1600" dirty="0"/>
                <a:t> + </a:t>
              </a:r>
              <a:r>
                <a:rPr lang="en-US" sz="1600" dirty="0" smtClean="0"/>
                <a:t>TW + labs + exam</a:t>
              </a:r>
              <a:endParaRPr lang="bg-BG" sz="1600" dirty="0"/>
            </a:p>
            <a:p>
              <a:r>
                <a:rPr lang="en-US" sz="1600" dirty="0"/>
                <a:t>4</a:t>
              </a:r>
              <a:r>
                <a:rPr lang="bg-BG" sz="1600" dirty="0" smtClean="0"/>
                <a:t> </a:t>
              </a:r>
              <a:r>
                <a:rPr lang="en-US" sz="1600" dirty="0"/>
                <a:t>weeks</a:t>
              </a:r>
              <a:r>
                <a:rPr lang="bg-BG" sz="1600" dirty="0"/>
                <a:t> * 2 </a:t>
              </a:r>
              <a:r>
                <a:rPr lang="en-US" sz="1600" dirty="0"/>
                <a:t>times</a:t>
              </a:r>
              <a:endParaRPr lang="bg-BG" sz="1600" dirty="0"/>
            </a:p>
            <a:p>
              <a:endParaRPr lang="en-US" sz="1800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4997952" y="1805864"/>
              <a:ext cx="2064670" cy="800710"/>
            </a:xfrm>
            <a:prstGeom prst="rect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US" sz="2200" dirty="0"/>
                <a:t>JavaScript Basics</a:t>
              </a:r>
              <a:endParaRPr lang="bg-BG" sz="2200" dirty="0"/>
            </a:p>
            <a:p>
              <a:r>
                <a:rPr lang="en-US" sz="1600" dirty="0"/>
                <a:t>6</a:t>
              </a:r>
              <a:r>
                <a:rPr lang="en-US" sz="1600" dirty="0" smtClean="0"/>
                <a:t> </a:t>
              </a:r>
              <a:r>
                <a:rPr lang="en-US" sz="1600" dirty="0"/>
                <a:t>times</a:t>
              </a:r>
              <a:r>
                <a:rPr lang="bg-BG" sz="1600" dirty="0"/>
                <a:t> + </a:t>
              </a:r>
              <a:r>
                <a:rPr lang="en-US" sz="1600" dirty="0" smtClean="0"/>
                <a:t>TW + labs + exam</a:t>
              </a:r>
              <a:endParaRPr lang="bg-BG" sz="1600" dirty="0"/>
            </a:p>
            <a:p>
              <a:r>
                <a:rPr lang="bg-BG" sz="1600" dirty="0"/>
                <a:t>4 </a:t>
              </a:r>
              <a:r>
                <a:rPr lang="en-US" sz="1600" dirty="0"/>
                <a:t>weeks</a:t>
              </a:r>
              <a:r>
                <a:rPr lang="bg-BG" sz="1600" dirty="0"/>
                <a:t> * 2 </a:t>
              </a:r>
              <a:r>
                <a:rPr lang="en-US" sz="1600" dirty="0"/>
                <a:t>times</a:t>
              </a:r>
              <a:endParaRPr lang="bg-BG" sz="1600" dirty="0"/>
            </a:p>
            <a:p>
              <a:endParaRPr lang="en-US" sz="1800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690990" y="2672769"/>
              <a:ext cx="2062284" cy="792110"/>
            </a:xfrm>
            <a:prstGeom prst="rect">
              <a:avLst/>
            </a:prstGeom>
            <a:ln>
              <a:solidFill>
                <a:srgbClr val="FFC00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US" sz="2200" dirty="0"/>
                <a:t>Teamwork and Personal Skills</a:t>
              </a:r>
              <a:endParaRPr lang="bg-BG" sz="2200" dirty="0"/>
            </a:p>
            <a:p>
              <a:r>
                <a:rPr lang="en-US" sz="1600" dirty="0" smtClean="0"/>
                <a:t>4 times</a:t>
              </a:r>
              <a:endParaRPr lang="en-US" sz="1600" dirty="0"/>
            </a:p>
            <a:p>
              <a:r>
                <a:rPr lang="bg-BG" sz="1600" dirty="0" smtClean="0"/>
                <a:t>1</a:t>
              </a:r>
              <a:r>
                <a:rPr lang="en-US" sz="1600" dirty="0"/>
                <a:t>6</a:t>
              </a:r>
              <a:r>
                <a:rPr lang="bg-BG" sz="1600" dirty="0"/>
                <a:t> </a:t>
              </a:r>
              <a:r>
                <a:rPr lang="en-US" sz="1600" dirty="0"/>
                <a:t>weeks</a:t>
              </a:r>
              <a:r>
                <a:rPr lang="bg-BG" sz="1600" dirty="0"/>
                <a:t> * </a:t>
              </a:r>
              <a:r>
                <a:rPr lang="en-US" sz="1600" dirty="0" smtClean="0"/>
                <a:t>1</a:t>
              </a:r>
              <a:r>
                <a:rPr lang="bg-BG" sz="1600" dirty="0" smtClean="0"/>
                <a:t> </a:t>
              </a:r>
              <a:r>
                <a:rPr lang="en-US" sz="1600" dirty="0"/>
                <a:t>times</a:t>
              </a:r>
              <a:endParaRPr lang="bg-BG" sz="1600" dirty="0"/>
            </a:p>
            <a:p>
              <a:endParaRPr lang="en-US" sz="1800" dirty="0"/>
            </a:p>
          </p:txBody>
        </p:sp>
        <p:grpSp>
          <p:nvGrpSpPr>
            <p:cNvPr id="108" name="Group 107"/>
            <p:cNvGrpSpPr/>
            <p:nvPr/>
          </p:nvGrpSpPr>
          <p:grpSpPr>
            <a:xfrm>
              <a:off x="581722" y="1295400"/>
              <a:ext cx="8713090" cy="304800"/>
              <a:chOff x="251520" y="760440"/>
              <a:chExt cx="8713090" cy="304800"/>
            </a:xfrm>
          </p:grpSpPr>
          <p:cxnSp>
            <p:nvCxnSpPr>
              <p:cNvPr id="109" name="Straight Connector 108"/>
              <p:cNvCxnSpPr/>
              <p:nvPr/>
            </p:nvCxnSpPr>
            <p:spPr>
              <a:xfrm>
                <a:off x="251520" y="908650"/>
                <a:ext cx="8713090" cy="0"/>
              </a:xfrm>
              <a:prstGeom prst="line">
                <a:avLst/>
              </a:prstGeom>
              <a:ln w="28575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/>
              <p:cNvCxnSpPr/>
              <p:nvPr/>
            </p:nvCxnSpPr>
            <p:spPr>
              <a:xfrm>
                <a:off x="360668" y="760440"/>
                <a:ext cx="0" cy="296420"/>
              </a:xfrm>
              <a:prstGeom prst="line">
                <a:avLst/>
              </a:prstGeom>
              <a:ln w="28575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/>
              <p:cNvCxnSpPr/>
              <p:nvPr/>
            </p:nvCxnSpPr>
            <p:spPr>
              <a:xfrm>
                <a:off x="2483830" y="764630"/>
                <a:ext cx="0" cy="296420"/>
              </a:xfrm>
              <a:prstGeom prst="line">
                <a:avLst/>
              </a:prstGeom>
              <a:ln w="28575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/>
              <p:cNvCxnSpPr/>
              <p:nvPr/>
            </p:nvCxnSpPr>
            <p:spPr>
              <a:xfrm>
                <a:off x="4606992" y="768820"/>
                <a:ext cx="0" cy="296420"/>
              </a:xfrm>
              <a:prstGeom prst="line">
                <a:avLst/>
              </a:prstGeom>
              <a:ln w="28575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/>
              <p:cNvCxnSpPr/>
              <p:nvPr/>
            </p:nvCxnSpPr>
            <p:spPr>
              <a:xfrm>
                <a:off x="6732420" y="768820"/>
                <a:ext cx="0" cy="296420"/>
              </a:xfrm>
              <a:prstGeom prst="line">
                <a:avLst/>
              </a:prstGeom>
              <a:ln w="28575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/>
              <p:cNvCxnSpPr/>
              <p:nvPr/>
            </p:nvCxnSpPr>
            <p:spPr>
              <a:xfrm>
                <a:off x="8857848" y="764630"/>
                <a:ext cx="0" cy="296420"/>
              </a:xfrm>
              <a:prstGeom prst="line">
                <a:avLst/>
              </a:prstGeom>
              <a:ln w="28575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/>
              <p:cNvCxnSpPr/>
              <p:nvPr/>
            </p:nvCxnSpPr>
            <p:spPr>
              <a:xfrm>
                <a:off x="899490" y="836640"/>
                <a:ext cx="0" cy="148210"/>
              </a:xfrm>
              <a:prstGeom prst="line">
                <a:avLst/>
              </a:prstGeom>
              <a:ln w="63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/>
              <p:cNvCxnSpPr/>
              <p:nvPr/>
            </p:nvCxnSpPr>
            <p:spPr>
              <a:xfrm>
                <a:off x="1961352" y="836640"/>
                <a:ext cx="0" cy="148210"/>
              </a:xfrm>
              <a:prstGeom prst="line">
                <a:avLst/>
              </a:prstGeom>
              <a:ln w="63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/>
              <p:cNvCxnSpPr/>
              <p:nvPr/>
            </p:nvCxnSpPr>
            <p:spPr>
              <a:xfrm>
                <a:off x="1429850" y="840830"/>
                <a:ext cx="0" cy="148210"/>
              </a:xfrm>
              <a:prstGeom prst="line">
                <a:avLst/>
              </a:prstGeom>
              <a:ln w="63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/>
              <p:cNvCxnSpPr/>
              <p:nvPr/>
            </p:nvCxnSpPr>
            <p:spPr>
              <a:xfrm>
                <a:off x="3022532" y="840830"/>
                <a:ext cx="0" cy="148210"/>
              </a:xfrm>
              <a:prstGeom prst="line">
                <a:avLst/>
              </a:prstGeom>
              <a:ln w="63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/>
              <p:cNvCxnSpPr/>
              <p:nvPr/>
            </p:nvCxnSpPr>
            <p:spPr>
              <a:xfrm>
                <a:off x="4084394" y="840830"/>
                <a:ext cx="0" cy="148210"/>
              </a:xfrm>
              <a:prstGeom prst="line">
                <a:avLst/>
              </a:prstGeom>
              <a:ln w="63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/>
              <p:cNvCxnSpPr/>
              <p:nvPr/>
            </p:nvCxnSpPr>
            <p:spPr>
              <a:xfrm>
                <a:off x="3552892" y="845020"/>
                <a:ext cx="0" cy="148210"/>
              </a:xfrm>
              <a:prstGeom prst="line">
                <a:avLst/>
              </a:prstGeom>
              <a:ln w="63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/>
              <p:cNvCxnSpPr/>
              <p:nvPr/>
            </p:nvCxnSpPr>
            <p:spPr>
              <a:xfrm>
                <a:off x="5148080" y="836640"/>
                <a:ext cx="0" cy="148210"/>
              </a:xfrm>
              <a:prstGeom prst="line">
                <a:avLst/>
              </a:prstGeom>
              <a:ln w="63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/>
              <p:cNvCxnSpPr/>
              <p:nvPr/>
            </p:nvCxnSpPr>
            <p:spPr>
              <a:xfrm>
                <a:off x="6209942" y="836640"/>
                <a:ext cx="0" cy="148210"/>
              </a:xfrm>
              <a:prstGeom prst="line">
                <a:avLst/>
              </a:prstGeom>
              <a:ln w="63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/>
              <p:cNvCxnSpPr/>
              <p:nvPr/>
            </p:nvCxnSpPr>
            <p:spPr>
              <a:xfrm>
                <a:off x="5678440" y="840830"/>
                <a:ext cx="0" cy="148210"/>
              </a:xfrm>
              <a:prstGeom prst="line">
                <a:avLst/>
              </a:prstGeom>
              <a:ln w="63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/>
              <p:cNvCxnSpPr/>
              <p:nvPr/>
            </p:nvCxnSpPr>
            <p:spPr>
              <a:xfrm>
                <a:off x="7271122" y="847115"/>
                <a:ext cx="0" cy="148210"/>
              </a:xfrm>
              <a:prstGeom prst="line">
                <a:avLst/>
              </a:prstGeom>
              <a:ln w="63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/>
              <p:cNvCxnSpPr/>
              <p:nvPr/>
            </p:nvCxnSpPr>
            <p:spPr>
              <a:xfrm>
                <a:off x="8332984" y="847115"/>
                <a:ext cx="0" cy="148210"/>
              </a:xfrm>
              <a:prstGeom prst="line">
                <a:avLst/>
              </a:prstGeom>
              <a:ln w="63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/>
              <p:cNvCxnSpPr/>
              <p:nvPr/>
            </p:nvCxnSpPr>
            <p:spPr>
              <a:xfrm>
                <a:off x="7801482" y="851305"/>
                <a:ext cx="0" cy="148210"/>
              </a:xfrm>
              <a:prstGeom prst="line">
                <a:avLst/>
              </a:prstGeom>
              <a:ln w="63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</p:grpSp>
        <p:sp>
          <p:nvSpPr>
            <p:cNvPr id="29" name="TextBox 28"/>
            <p:cNvSpPr txBox="1"/>
            <p:nvPr/>
          </p:nvSpPr>
          <p:spPr>
            <a:xfrm>
              <a:off x="4997952" y="2671042"/>
              <a:ext cx="4190098" cy="792110"/>
            </a:xfrm>
            <a:prstGeom prst="rect">
              <a:avLst/>
            </a:prstGeom>
            <a:ln>
              <a:solidFill>
                <a:srgbClr val="FFC00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US" sz="2200" dirty="0"/>
                <a:t>Teamwork and Personal </a:t>
              </a:r>
              <a:r>
                <a:rPr lang="en-US" sz="2200" dirty="0" smtClean="0"/>
                <a:t>Skills (Part II)</a:t>
              </a:r>
              <a:endParaRPr lang="bg-BG" sz="2200" dirty="0"/>
            </a:p>
            <a:p>
              <a:r>
                <a:rPr lang="en-US" sz="1600" dirty="0" smtClean="0"/>
                <a:t>6 times</a:t>
              </a:r>
              <a:endParaRPr 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1815047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965976"/>
            <a:ext cx="8938472" cy="765200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 smtClean="0"/>
              <a:t>Java Basics Course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446212" y="5712544"/>
            <a:ext cx="8938472" cy="688256"/>
          </a:xfrm>
        </p:spPr>
        <p:txBody>
          <a:bodyPr/>
          <a:lstStyle/>
          <a:p>
            <a:r>
              <a:rPr lang="en-US" dirty="0"/>
              <a:t>Course Objectives &amp; Program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2078840" y="1447801"/>
            <a:ext cx="7825572" cy="3282128"/>
            <a:chOff x="998778" y="2709000"/>
            <a:chExt cx="7687634" cy="3510730"/>
          </a:xfrm>
        </p:grpSpPr>
        <p:pic>
          <p:nvPicPr>
            <p:cNvPr id="10" name="Picture 4"/>
            <p:cNvPicPr>
              <a:picLocks noChangeAspect="1" noChangeArrowheads="1"/>
            </p:cNvPicPr>
            <p:nvPr/>
          </p:nvPicPr>
          <p:blipFill>
            <a:blip r:embed="rId2" cstate="screen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8778" y="2709000"/>
              <a:ext cx="7687634" cy="351073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11" name="TextBox 10"/>
            <p:cNvSpPr txBox="1"/>
            <p:nvPr/>
          </p:nvSpPr>
          <p:spPr>
            <a:xfrm rot="21361232">
              <a:off x="1934438" y="3597125"/>
              <a:ext cx="6376594" cy="1457831"/>
            </a:xfrm>
            <a:prstGeom prst="rect">
              <a:avLst/>
            </a:prstGeom>
            <a:noFill/>
          </p:spPr>
          <p:txBody>
            <a:bodyPr wrap="none" rtlCol="0">
              <a:prstTxWarp prst="textCascadeUp">
                <a:avLst/>
              </a:prstTxWarp>
              <a:spAutoFit/>
            </a:bodyPr>
            <a:lstStyle/>
            <a:p>
              <a:r>
                <a:rPr lang="en-US" sz="10700" b="1" dirty="0" smtClean="0">
                  <a:ln w="3175">
                    <a:solidFill>
                      <a:srgbClr val="FFFFFF">
                        <a:alpha val="50000"/>
                      </a:srgbClr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  <a:alpha val="49804"/>
                    </a:schemeClr>
                  </a:solidFill>
                  <a:effectLst>
                    <a:outerShdw blurRad="88900" sx="102000" sy="102000" algn="ctr" rotWithShape="0">
                      <a:prstClr val="black"/>
                    </a:outerShdw>
                  </a:effectLst>
                </a:rPr>
                <a:t>Java Basics</a:t>
              </a:r>
              <a:endParaRPr lang="en-US" sz="10700" b="1" dirty="0">
                <a:ln w="3175">
                  <a:solidFill>
                    <a:srgbClr val="FFFFFF">
                      <a:alpha val="50000"/>
                    </a:srgbClr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  <a:alpha val="49804"/>
                  </a:schemeClr>
                </a:solidFill>
                <a:effectLst>
                  <a:outerShdw blurRad="88900" sx="102000" sy="102000" algn="ctr" rotWithShape="0">
                    <a:prstClr val="black"/>
                  </a:outerShdw>
                </a:effectLst>
              </a:endParaRPr>
            </a:p>
          </p:txBody>
        </p:sp>
      </p:grpSp>
      <p:pic>
        <p:nvPicPr>
          <p:cNvPr id="1026" name="Picture 2" descr="http://www.allaboutlinux.eu/wp-content/uploads/java_logo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068" y="1147765"/>
            <a:ext cx="1921744" cy="1900235"/>
          </a:xfrm>
          <a:prstGeom prst="roundRect">
            <a:avLst>
              <a:gd name="adj" fmla="val 5442"/>
            </a:avLst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7760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19628"/>
            <a:ext cx="11804822" cy="566847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The "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Java Basics" </a:t>
            </a:r>
            <a:r>
              <a:rPr lang="en-US" dirty="0" smtClean="0"/>
              <a:t>course: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First steps </a:t>
            </a:r>
            <a:r>
              <a:rPr lang="en-US" dirty="0" smtClean="0"/>
              <a:t>in Java programming: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Compiler, IDE, variables, control-flow logic, console I/O, loops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Methods, arrays, lists, sets, maps, strings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Develop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algorithmic thinking </a:t>
            </a:r>
            <a:r>
              <a:rPr lang="en-US" dirty="0" smtClean="0"/>
              <a:t>and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problems solving </a:t>
            </a:r>
            <a:r>
              <a:rPr lang="en-US" dirty="0" smtClean="0"/>
              <a:t>skills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Prepare </a:t>
            </a:r>
            <a:r>
              <a:rPr lang="en-US" dirty="0" smtClean="0"/>
              <a:t>for learning other languages and software technologies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HTML, CSS, JavaScript, PHP, Python, Ruby, …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Databases &amp; SQL, high-quality code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Web development technologies &amp; mobile platforms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Objectives</a:t>
            </a:r>
            <a:endParaRPr lang="en-US" dirty="0"/>
          </a:p>
        </p:txBody>
      </p:sp>
      <p:pic>
        <p:nvPicPr>
          <p:cNvPr id="5122" name="Picture 2" descr="http://icons.iconarchive.com/icons/untergunter/leaf-mimes/512/text-x-java-ico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8571" y="5023084"/>
            <a:ext cx="1517840" cy="1517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5564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6"/>
          </a:xfrm>
        </p:spPr>
        <p:txBody>
          <a:bodyPr>
            <a:noAutofit/>
          </a:bodyPr>
          <a:lstStyle/>
          <a:p>
            <a:pPr marL="450850" indent="-450850">
              <a:lnSpc>
                <a:spcPct val="100000"/>
              </a:lnSpc>
              <a:buFont typeface="+mj-lt"/>
              <a:buAutoNum type="arabicPeriod"/>
            </a:pPr>
            <a:r>
              <a:rPr lang="en-US" sz="2800" dirty="0" smtClean="0"/>
              <a:t>Course Introduction. Introduction </a:t>
            </a:r>
            <a:r>
              <a:rPr lang="en-US" sz="2800" dirty="0"/>
              <a:t>to </a:t>
            </a:r>
            <a:r>
              <a:rPr lang="en-US" sz="2800" dirty="0" smtClean="0"/>
              <a:t>Java, JDK and Eclipse</a:t>
            </a:r>
            <a:endParaRPr lang="en-US" sz="2800" dirty="0"/>
          </a:p>
          <a:p>
            <a:pPr marL="450850" indent="-450850">
              <a:lnSpc>
                <a:spcPct val="100000"/>
              </a:lnSpc>
              <a:buFont typeface="+mj-lt"/>
              <a:buAutoNum type="arabicPeriod"/>
            </a:pPr>
            <a:r>
              <a:rPr lang="en-US" sz="2800" dirty="0"/>
              <a:t>Primitive Data </a:t>
            </a:r>
            <a:r>
              <a:rPr lang="en-US" sz="2800" dirty="0" smtClean="0"/>
              <a:t>Types and Variables</a:t>
            </a:r>
            <a:br>
              <a:rPr lang="en-US" sz="2800" dirty="0" smtClean="0"/>
            </a:br>
            <a:r>
              <a:rPr lang="en-US" sz="2800" dirty="0" smtClean="0"/>
              <a:t>Operators</a:t>
            </a:r>
            <a:r>
              <a:rPr lang="en-US" sz="2800" dirty="0"/>
              <a:t>, Expressions and </a:t>
            </a:r>
            <a:r>
              <a:rPr lang="en-US" sz="2800" dirty="0" smtClean="0"/>
              <a:t>Statements</a:t>
            </a:r>
            <a:br>
              <a:rPr lang="en-US" sz="2800" dirty="0" smtClean="0"/>
            </a:br>
            <a:r>
              <a:rPr lang="en-US" sz="2800" dirty="0" smtClean="0"/>
              <a:t>Console-Based </a:t>
            </a:r>
            <a:r>
              <a:rPr lang="en-US" sz="2800" dirty="0"/>
              <a:t>Input </a:t>
            </a:r>
            <a:r>
              <a:rPr lang="en-US" sz="2800" dirty="0" smtClean="0"/>
              <a:t>and Output</a:t>
            </a:r>
            <a:br>
              <a:rPr lang="en-US" sz="2800" dirty="0" smtClean="0"/>
            </a:br>
            <a:r>
              <a:rPr lang="en-US" sz="2800" dirty="0" smtClean="0"/>
              <a:t>Conditional Statements (</a:t>
            </a:r>
            <a:r>
              <a:rPr lang="en-US" sz="2800" dirty="0"/>
              <a:t>if-else, switch-case)</a:t>
            </a:r>
          </a:p>
          <a:p>
            <a:pPr marL="450850" indent="-450850">
              <a:lnSpc>
                <a:spcPct val="100000"/>
              </a:lnSpc>
              <a:buFont typeface="+mj-lt"/>
              <a:buAutoNum type="arabicPeriod"/>
            </a:pPr>
            <a:r>
              <a:rPr lang="en-US" sz="2800" dirty="0"/>
              <a:t>Loops (while, do-while, for, </a:t>
            </a:r>
            <a:r>
              <a:rPr lang="en-US" sz="2800" noProof="1" smtClean="0"/>
              <a:t>foreach</a:t>
            </a:r>
            <a:r>
              <a:rPr lang="en-US" sz="2800" dirty="0" smtClean="0"/>
              <a:t>)</a:t>
            </a:r>
            <a:br>
              <a:rPr lang="en-US" sz="2800" dirty="0" smtClean="0"/>
            </a:br>
            <a:r>
              <a:rPr lang="en-US" sz="2800" dirty="0" smtClean="0"/>
              <a:t>Methods. Basic Exception Handling</a:t>
            </a:r>
            <a:br>
              <a:rPr lang="en-US" sz="2800" dirty="0" smtClean="0"/>
            </a:br>
            <a:r>
              <a:rPr lang="en-US" sz="2800" dirty="0" smtClean="0"/>
              <a:t>Using Built-In Java Classes. Defining Own Classes</a:t>
            </a:r>
          </a:p>
          <a:p>
            <a:pPr marL="450850" indent="-450850">
              <a:lnSpc>
                <a:spcPct val="100000"/>
              </a:lnSpc>
              <a:buFont typeface="+mj-lt"/>
              <a:buAutoNum type="arabicPeriod"/>
            </a:pPr>
            <a:r>
              <a:rPr lang="en-US" sz="2800" dirty="0" smtClean="0"/>
              <a:t>Arrays</a:t>
            </a:r>
            <a:r>
              <a:rPr lang="en-US" sz="2800" dirty="0"/>
              <a:t>, </a:t>
            </a:r>
            <a:r>
              <a:rPr lang="en-US" sz="2800" dirty="0" smtClean="0"/>
              <a:t>Strings, Lists, Dictionaries, Sets</a:t>
            </a:r>
          </a:p>
          <a:p>
            <a:pPr marL="450850" indent="-450850">
              <a:lnSpc>
                <a:spcPct val="100000"/>
              </a:lnSpc>
              <a:buFont typeface="+mj-lt"/>
              <a:buAutoNum type="arabicPeriod"/>
            </a:pP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Team work + Labs + Workshops</a:t>
            </a:r>
          </a:p>
          <a:p>
            <a:pPr marL="450850" indent="-450850">
              <a:lnSpc>
                <a:spcPct val="100000"/>
              </a:lnSpc>
              <a:buFont typeface="+mj-lt"/>
              <a:buAutoNum type="arabicPeriod"/>
            </a:pP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Practical </a:t>
            </a: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Exam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 Basics – Course Topics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4636" y="2667000"/>
            <a:ext cx="2803551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64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727940" y="5580200"/>
            <a:ext cx="8938472" cy="820600"/>
          </a:xfrm>
        </p:spPr>
        <p:txBody>
          <a:bodyPr/>
          <a:lstStyle/>
          <a:p>
            <a:r>
              <a:rPr lang="en-US" dirty="0" smtClean="0"/>
              <a:t>The Trainers Team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43068" y="1483371"/>
            <a:ext cx="6904144" cy="3754652"/>
          </a:xfrm>
          <a:prstGeom prst="roundRect">
            <a:avLst>
              <a:gd name="adj" fmla="val 46773"/>
            </a:avLst>
          </a:prstGeom>
          <a:effectLst>
            <a:softEdge rad="190500"/>
          </a:effectLst>
        </p:spPr>
      </p:pic>
    </p:spTree>
    <p:extLst>
      <p:ext uri="{BB962C8B-B14F-4D97-AF65-F5344CB8AC3E}">
        <p14:creationId xmlns:p14="http://schemas.microsoft.com/office/powerpoint/2010/main" val="421110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0</TotalTime>
  <Words>1154</Words>
  <Application>Microsoft Office PowerPoint</Application>
  <PresentationFormat>Custom</PresentationFormat>
  <Paragraphs>245</Paragraphs>
  <Slides>31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Arial</vt:lpstr>
      <vt:lpstr>Calibri</vt:lpstr>
      <vt:lpstr>Consolas</vt:lpstr>
      <vt:lpstr>Wingdings</vt:lpstr>
      <vt:lpstr>Wingdings 2</vt:lpstr>
      <vt:lpstr>SoftUni 16x9</vt:lpstr>
      <vt:lpstr>Java Basics</vt:lpstr>
      <vt:lpstr>SoftUni Diamond Partners</vt:lpstr>
      <vt:lpstr>Table of Contents</vt:lpstr>
      <vt:lpstr>Warning: Not for Absolute Beginners</vt:lpstr>
      <vt:lpstr>Level #1 at the Software University</vt:lpstr>
      <vt:lpstr>Java Basics Course</vt:lpstr>
      <vt:lpstr>Course Objectives</vt:lpstr>
      <vt:lpstr>Java Basics – Course Topics</vt:lpstr>
      <vt:lpstr>The Trainers Team</vt:lpstr>
      <vt:lpstr>Trainers Team</vt:lpstr>
      <vt:lpstr>Trainers Team (3)</vt:lpstr>
      <vt:lpstr>Volunteer Teaching Assistants</vt:lpstr>
      <vt:lpstr>Java Basics Course: More Details </vt:lpstr>
      <vt:lpstr>Training Duration – Java Basics</vt:lpstr>
      <vt:lpstr>Why Java?</vt:lpstr>
      <vt:lpstr>Why English?</vt:lpstr>
      <vt:lpstr>Java Basics</vt:lpstr>
      <vt:lpstr>Scoring System for the "Java Basics" Course</vt:lpstr>
      <vt:lpstr>The Java Basics Exam</vt:lpstr>
      <vt:lpstr>Homework Assignments</vt:lpstr>
      <vt:lpstr>Homework Peer Reviews</vt:lpstr>
      <vt:lpstr>Resources</vt:lpstr>
      <vt:lpstr>Course Web Site &amp; Forums</vt:lpstr>
      <vt:lpstr>The Java Programming Slides and Videos</vt:lpstr>
      <vt:lpstr>Free Java Fundamentals Textbook</vt:lpstr>
      <vt:lpstr>Software University Learning System (SULS)</vt:lpstr>
      <vt:lpstr>Required Software</vt:lpstr>
      <vt:lpstr>Summary</vt:lpstr>
      <vt:lpstr>Java Basics – Course Introduction</vt:lpstr>
      <vt:lpstr>License</vt:lpstr>
      <vt:lpstr>Free Trainings @ Software University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 Basics Course Introduction</dc:title>
  <dc:subject>C# Basics Course</dc:subject>
  <dc:creator/>
  <cp:keywords>Java, programming, course, SoftUni, Software University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2015-01-12T16:21:32Z</dcterms:modified>
  <cp:category>programming, Java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